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7" r:id="rId29"/>
    <p:sldId id="288" r:id="rId30"/>
    <p:sldId id="285" r:id="rId31"/>
    <p:sldId id="286" r:id="rId32"/>
  </p:sldIdLst>
  <p:sldSz cx="9144000" cy="5143500" type="screen16x9"/>
  <p:notesSz cx="6858000" cy="9144000"/>
  <p:embeddedFontLst>
    <p:embeddedFont>
      <p:font typeface="Arial Rounded MT Bold" panose="020F0704030504030204" pitchFamily="34" charset="0"/>
      <p:regular r:id="rId34"/>
    </p:embeddedFont>
    <p:embeddedFont>
      <p:font typeface="Montserrat"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896"/>
  </p:normalViewPr>
  <p:slideViewPr>
    <p:cSldViewPr snapToGrid="0">
      <p:cViewPr>
        <p:scale>
          <a:sx n="100" d="100"/>
          <a:sy n="100" d="100"/>
        </p:scale>
        <p:origin x="94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2852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015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404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40659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5640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7032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7026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9773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9061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3411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81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1382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844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1423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3597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6049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9226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0054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0248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181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1432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0403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023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468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1759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9355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3434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873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1374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4.tiff"/><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tiff"/></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0" y="537882"/>
            <a:ext cx="9063318" cy="498437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3200" b="1" dirty="0">
                <a:solidFill>
                  <a:srgbClr val="CC0000"/>
                </a:solidFill>
                <a:latin typeface="Montserrat"/>
                <a:ea typeface="Montserrat"/>
                <a:cs typeface="Montserrat"/>
                <a:sym typeface="Montserrat"/>
              </a:rPr>
              <a:t>                </a:t>
            </a: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r>
              <a:rPr lang="en-GB" sz="3200" b="1" dirty="0">
                <a:solidFill>
                  <a:srgbClr val="CC0000"/>
                </a:solidFill>
                <a:latin typeface="Montserrat"/>
                <a:ea typeface="Montserrat"/>
                <a:cs typeface="Montserrat"/>
                <a:sym typeface="Montserrat"/>
              </a:rPr>
              <a:t>                 </a:t>
            </a:r>
            <a:r>
              <a:rPr lang="en-GB" sz="3600" b="1" dirty="0">
                <a:solidFill>
                  <a:srgbClr val="CC0000"/>
                </a:solidFill>
                <a:latin typeface="Arial Rounded MT Bold" panose="020F0704030504030204" pitchFamily="34" charset="77"/>
                <a:ea typeface="Montserrat"/>
                <a:cs typeface="Montserrat"/>
                <a:sym typeface="Montserrat"/>
              </a:rPr>
              <a:t>Capstone Project - 2</a:t>
            </a:r>
            <a:endParaRPr sz="3600" b="1" dirty="0">
              <a:solidFill>
                <a:srgbClr val="CC0000"/>
              </a:solidFill>
              <a:latin typeface="Arial Rounded MT Bold" panose="020F0704030504030204" pitchFamily="34" charset="77"/>
              <a:ea typeface="Montserrat"/>
              <a:cs typeface="Montserrat"/>
              <a:sym typeface="Montserrat"/>
            </a:endParaRPr>
          </a:p>
          <a:p>
            <a:pPr lvl="0"/>
            <a:r>
              <a:rPr lang="en-US" sz="3200" b="1" dirty="0">
                <a:solidFill>
                  <a:schemeClr val="lt1"/>
                </a:solidFill>
                <a:latin typeface="Arial Rounded MT Bold" panose="020F0704030504030204" pitchFamily="34" charset="77"/>
                <a:ea typeface="Montserrat"/>
                <a:cs typeface="Montserrat"/>
                <a:sym typeface="Montserrat"/>
              </a:rPr>
              <a:t>Appliances Energy Prediction</a:t>
            </a:r>
            <a:br>
              <a:rPr lang="en-US" sz="3200" b="1" dirty="0">
                <a:solidFill>
                  <a:schemeClr val="lt1"/>
                </a:solidFill>
                <a:latin typeface="Montserrat"/>
                <a:ea typeface="Montserrat"/>
                <a:cs typeface="Montserrat"/>
                <a:sym typeface="Montserrat"/>
              </a:rPr>
            </a:br>
            <a:br>
              <a:rPr lang="en-US" sz="3200" b="1" dirty="0">
                <a:solidFill>
                  <a:schemeClr val="lt1"/>
                </a:solidFill>
                <a:latin typeface="Montserrat"/>
                <a:ea typeface="Montserrat"/>
                <a:cs typeface="Montserrat"/>
                <a:sym typeface="Montserrat"/>
              </a:rPr>
            </a:br>
            <a:r>
              <a:rPr lang="en-US" sz="2000" b="1" u="sng" dirty="0">
                <a:solidFill>
                  <a:schemeClr val="lt1"/>
                </a:solidFill>
                <a:latin typeface="Arial Rounded MT Bold" panose="020F0704030504030204" pitchFamily="34" charset="77"/>
                <a:ea typeface="Montserrat"/>
                <a:cs typeface="Montserrat"/>
                <a:sym typeface="Montserrat"/>
              </a:rPr>
              <a:t>Team Members</a:t>
            </a:r>
            <a:br>
              <a:rPr lang="en-US" sz="2000" b="1" u="sng" dirty="0">
                <a:solidFill>
                  <a:schemeClr val="lt1"/>
                </a:solidFill>
                <a:latin typeface="Arial Rounded MT Bold" panose="020F0704030504030204" pitchFamily="34" charset="77"/>
                <a:ea typeface="Montserrat"/>
                <a:cs typeface="Montserrat"/>
                <a:sym typeface="Montserrat"/>
              </a:rPr>
            </a:br>
            <a:r>
              <a:rPr lang="en-US" sz="2400" b="1" dirty="0">
                <a:solidFill>
                  <a:srgbClr val="134F5C"/>
                </a:solidFill>
                <a:latin typeface="Arial Rounded MT Bold" panose="020F0704030504030204" pitchFamily="34" charset="77"/>
                <a:ea typeface="Montserrat"/>
                <a:cs typeface="Montserrat"/>
                <a:sym typeface="Montserrat"/>
              </a:rPr>
              <a:t>Deepak Kumar Gautam</a:t>
            </a:r>
            <a:br>
              <a:rPr lang="en-US" sz="20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Bindu Kovvada</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Manoj Patil M</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Gulzar</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Saksham Tripathi</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  </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4014122A-D40E-F749-A07C-533403E1B1BE}"/>
              </a:ext>
            </a:extLst>
          </p:cNvPr>
          <p:cNvSpPr/>
          <p:nvPr/>
        </p:nvSpPr>
        <p:spPr>
          <a:xfrm>
            <a:off x="240490" y="140168"/>
            <a:ext cx="4599336" cy="369332"/>
          </a:xfrm>
          <a:prstGeom prst="rect">
            <a:avLst/>
          </a:prstGeom>
        </p:spPr>
        <p:txBody>
          <a:bodyPr wrap="square">
            <a:spAutoFit/>
          </a:bodyPr>
          <a:lstStyle/>
          <a:p>
            <a:r>
              <a:rPr lang="en-IN" sz="1800" dirty="0">
                <a:solidFill>
                  <a:schemeClr val="tx1"/>
                </a:solidFill>
                <a:latin typeface="Arial Rounded MT Bold" panose="020F0704030504030204" pitchFamily="34" charset="77"/>
              </a:rPr>
              <a:t>Checking distribution of all the features</a:t>
            </a:r>
          </a:p>
        </p:txBody>
      </p:sp>
      <p:pic>
        <p:nvPicPr>
          <p:cNvPr id="4" name="Picture 3">
            <a:extLst>
              <a:ext uri="{FF2B5EF4-FFF2-40B4-BE49-F238E27FC236}">
                <a16:creationId xmlns:a16="http://schemas.microsoft.com/office/drawing/2014/main" id="{4A9007A9-3278-3E4A-8D9E-59866C48EFFE}"/>
              </a:ext>
            </a:extLst>
          </p:cNvPr>
          <p:cNvPicPr>
            <a:picLocks noChangeAspect="1"/>
          </p:cNvPicPr>
          <p:nvPr/>
        </p:nvPicPr>
        <p:blipFill>
          <a:blip r:embed="rId4"/>
          <a:stretch>
            <a:fillRect/>
          </a:stretch>
        </p:blipFill>
        <p:spPr>
          <a:xfrm>
            <a:off x="315749" y="649670"/>
            <a:ext cx="6599583" cy="4013962"/>
          </a:xfrm>
          <a:prstGeom prst="rect">
            <a:avLst/>
          </a:prstGeom>
        </p:spPr>
      </p:pic>
      <p:sp>
        <p:nvSpPr>
          <p:cNvPr id="5" name="Rectangle 4">
            <a:extLst>
              <a:ext uri="{FF2B5EF4-FFF2-40B4-BE49-F238E27FC236}">
                <a16:creationId xmlns:a16="http://schemas.microsoft.com/office/drawing/2014/main" id="{8A026210-4ECD-A848-917B-ED0630B1A05D}"/>
              </a:ext>
            </a:extLst>
          </p:cNvPr>
          <p:cNvSpPr/>
          <p:nvPr/>
        </p:nvSpPr>
        <p:spPr>
          <a:xfrm>
            <a:off x="7003619" y="1016480"/>
            <a:ext cx="1736343" cy="2062103"/>
          </a:xfrm>
          <a:prstGeom prst="rect">
            <a:avLst/>
          </a:prstGeom>
        </p:spPr>
        <p:txBody>
          <a:bodyPr wrap="square">
            <a:spAutoFit/>
          </a:bodyPr>
          <a:lstStyle/>
          <a:p>
            <a:pPr>
              <a:buClr>
                <a:srgbClr val="FF0000"/>
              </a:buClr>
            </a:pPr>
            <a:r>
              <a:rPr lang="en-US" sz="1600" dirty="0">
                <a:latin typeface="Apple Braille Pinpoint 8 Dot" pitchFamily="2" charset="0"/>
              </a:rPr>
              <a:t>Except for lights, T2, RH6, RH out, windspeed, rv1 and rv2, </a:t>
            </a:r>
          </a:p>
          <a:p>
            <a:r>
              <a:rPr lang="en-US" sz="1600" dirty="0">
                <a:latin typeface="Apple Braille Pinpoint 8 Dot" pitchFamily="2" charset="0"/>
              </a:rPr>
              <a:t>the rest     columns are normally distributed.</a:t>
            </a:r>
          </a:p>
        </p:txBody>
      </p:sp>
    </p:spTree>
    <p:extLst>
      <p:ext uri="{BB962C8B-B14F-4D97-AF65-F5344CB8AC3E}">
        <p14:creationId xmlns:p14="http://schemas.microsoft.com/office/powerpoint/2010/main" val="2396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54461E0B-C4BC-EC47-B3D5-7B66F3CF8284}"/>
              </a:ext>
            </a:extLst>
          </p:cNvPr>
          <p:cNvSpPr/>
          <p:nvPr/>
        </p:nvSpPr>
        <p:spPr>
          <a:xfrm>
            <a:off x="315750" y="215816"/>
            <a:ext cx="7729869" cy="4711867"/>
          </a:xfrm>
          <a:prstGeom prst="rect">
            <a:avLst/>
          </a:prstGeom>
        </p:spPr>
        <p:txBody>
          <a:bodyPr wrap="square">
            <a:spAutoFit/>
          </a:bodyPr>
          <a:lstStyle/>
          <a:p>
            <a:r>
              <a:rPr lang="en-IN" sz="3200" dirty="0">
                <a:solidFill>
                  <a:schemeClr val="tx1"/>
                </a:solidFill>
                <a:latin typeface="Arial Rounded MT Bold" panose="020F0704030504030204" pitchFamily="34" charset="77"/>
              </a:rPr>
              <a:t>Observation</a:t>
            </a:r>
          </a:p>
          <a:p>
            <a:endParaRPr lang="en-IN" sz="1600" dirty="0">
              <a:solidFill>
                <a:schemeClr val="accent2"/>
              </a:solidFill>
              <a:latin typeface="Apple Braille Pinpoint 8 Dot" pitchFamily="2" charset="0"/>
            </a:endParaRPr>
          </a:p>
          <a:p>
            <a:endParaRPr lang="en-IN" sz="1600" dirty="0">
              <a:solidFill>
                <a:schemeClr val="accent2"/>
              </a:solidFill>
              <a:latin typeface="Apple Braille Pinpoint 8 Dot" pitchFamily="2" charset="0"/>
            </a:endParaRP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Apple Braille Pinpoint 8 Dot" pitchFamily="2" charset="0"/>
              </a:rPr>
              <a:t>Positively skewed(&gt;1):- Appliances, RH_5.</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Apple Braille Pinpoint 8 Dot" pitchFamily="2" charset="0"/>
              </a:rPr>
              <a:t>Moderately Positively skewed(0.5 to 1):- T2, T5, T6, T_out, RH_out, Windspeed.</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Apple Braille Pinpoint 8 Dot" pitchFamily="2" charset="0"/>
              </a:rPr>
              <a:t>Normal Distributed(-0.5 to +0.5):- T1, T3, T4, T7, T8, T9, RH_1, RH_2, RH_3, RH_4, RH_6, RH_7, RH_8, RH_9, Press_mm_hg, Visibility, Tdewpoint, rv1, rv2,</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Apple Braille Pinpoint 8 Dot" pitchFamily="2" charset="0"/>
              </a:rPr>
              <a:t>Negative skewed(-0.5 to -1):- No features.</a:t>
            </a:r>
          </a:p>
          <a:p>
            <a:pPr marL="285750" indent="-285750">
              <a:lnSpc>
                <a:spcPct val="150000"/>
              </a:lnSpc>
              <a:buClr>
                <a:schemeClr val="tx1"/>
              </a:buClr>
              <a:buFont typeface="Arial" panose="020B0604020202020204" pitchFamily="34" charset="0"/>
              <a:buChar char="•"/>
            </a:pPr>
            <a:r>
              <a:rPr lang="en-IN" sz="2000" dirty="0">
                <a:solidFill>
                  <a:schemeClr val="accent2"/>
                </a:solidFill>
                <a:latin typeface="Apple Braille Pinpoint 8 Dot" pitchFamily="2" charset="0"/>
              </a:rPr>
              <a:t>Moderately Negatively skewed(&gt;-1):- RH_out.</a:t>
            </a:r>
          </a:p>
        </p:txBody>
      </p:sp>
    </p:spTree>
    <p:extLst>
      <p:ext uri="{BB962C8B-B14F-4D97-AF65-F5344CB8AC3E}">
        <p14:creationId xmlns:p14="http://schemas.microsoft.com/office/powerpoint/2010/main" val="248306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250326" cy="5203308"/>
          </a:xfrm>
          <a:prstGeom prst="rect">
            <a:avLst/>
          </a:prstGeom>
        </p:spPr>
      </p:pic>
      <p:pic>
        <p:nvPicPr>
          <p:cNvPr id="3" name="Picture 2">
            <a:extLst>
              <a:ext uri="{FF2B5EF4-FFF2-40B4-BE49-F238E27FC236}">
                <a16:creationId xmlns:a16="http://schemas.microsoft.com/office/drawing/2014/main" id="{6CCD2E5E-E964-5245-BE0B-A342CD936A2A}"/>
              </a:ext>
            </a:extLst>
          </p:cNvPr>
          <p:cNvPicPr>
            <a:picLocks noChangeAspect="1"/>
          </p:cNvPicPr>
          <p:nvPr/>
        </p:nvPicPr>
        <p:blipFill>
          <a:blip r:embed="rId4"/>
          <a:stretch>
            <a:fillRect/>
          </a:stretch>
        </p:blipFill>
        <p:spPr>
          <a:xfrm>
            <a:off x="373518" y="868085"/>
            <a:ext cx="5777180" cy="3222512"/>
          </a:xfrm>
          <a:prstGeom prst="rect">
            <a:avLst/>
          </a:prstGeom>
        </p:spPr>
      </p:pic>
      <p:sp>
        <p:nvSpPr>
          <p:cNvPr id="4" name="Rectangle 3">
            <a:extLst>
              <a:ext uri="{FF2B5EF4-FFF2-40B4-BE49-F238E27FC236}">
                <a16:creationId xmlns:a16="http://schemas.microsoft.com/office/drawing/2014/main" id="{D85610FF-4D98-7A48-919A-9084ADA312D3}"/>
              </a:ext>
            </a:extLst>
          </p:cNvPr>
          <p:cNvSpPr/>
          <p:nvPr/>
        </p:nvSpPr>
        <p:spPr>
          <a:xfrm>
            <a:off x="315750" y="295051"/>
            <a:ext cx="7768473" cy="400110"/>
          </a:xfrm>
          <a:prstGeom prst="rect">
            <a:avLst/>
          </a:prstGeom>
        </p:spPr>
        <p:txBody>
          <a:bodyPr wrap="none">
            <a:spAutoFit/>
          </a:bodyPr>
          <a:lstStyle/>
          <a:p>
            <a:r>
              <a:rPr lang="en-IN" sz="2000" dirty="0">
                <a:solidFill>
                  <a:schemeClr val="tx1"/>
                </a:solidFill>
                <a:latin typeface="Arial Rounded MT Bold" panose="020F0704030504030204" pitchFamily="34" charset="77"/>
              </a:rPr>
              <a:t> Checking which day of week has more energy consumption?</a:t>
            </a:r>
          </a:p>
        </p:txBody>
      </p:sp>
      <p:sp>
        <p:nvSpPr>
          <p:cNvPr id="5" name="Rectangle 4">
            <a:extLst>
              <a:ext uri="{FF2B5EF4-FFF2-40B4-BE49-F238E27FC236}">
                <a16:creationId xmlns:a16="http://schemas.microsoft.com/office/drawing/2014/main" id="{50FD737E-077C-194A-8A79-6C6FF8F6E59F}"/>
              </a:ext>
            </a:extLst>
          </p:cNvPr>
          <p:cNvSpPr/>
          <p:nvPr/>
        </p:nvSpPr>
        <p:spPr>
          <a:xfrm>
            <a:off x="595424" y="4157469"/>
            <a:ext cx="7123814" cy="646331"/>
          </a:xfrm>
          <a:prstGeom prst="rect">
            <a:avLst/>
          </a:prstGeom>
        </p:spPr>
        <p:txBody>
          <a:bodyPr wrap="square">
            <a:spAutoFit/>
          </a:bodyPr>
          <a:lstStyle/>
          <a:p>
            <a:r>
              <a:rPr lang="en-IN" sz="1800" dirty="0">
                <a:solidFill>
                  <a:srgbClr val="212121"/>
                </a:solidFill>
                <a:latin typeface="Apple Braille Pinpoint 8 Dot" pitchFamily="2" charset="0"/>
              </a:rPr>
              <a:t>0 - Sunday has a higher energy consumption rate, which indicates that more individuals are at home on Sunday.</a:t>
            </a:r>
            <a:endParaRPr lang="en-US" sz="1800" dirty="0">
              <a:latin typeface="Apple Braille Pinpoint 8 Dot" pitchFamily="2" charset="0"/>
            </a:endParaRPr>
          </a:p>
        </p:txBody>
      </p:sp>
    </p:spTree>
    <p:extLst>
      <p:ext uri="{BB962C8B-B14F-4D97-AF65-F5344CB8AC3E}">
        <p14:creationId xmlns:p14="http://schemas.microsoft.com/office/powerpoint/2010/main" val="1740345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4D6D1552-5564-5347-8CB1-E16F2B7767CA}"/>
              </a:ext>
            </a:extLst>
          </p:cNvPr>
          <p:cNvPicPr>
            <a:picLocks noChangeAspect="1"/>
          </p:cNvPicPr>
          <p:nvPr/>
        </p:nvPicPr>
        <p:blipFill>
          <a:blip r:embed="rId4"/>
          <a:stretch>
            <a:fillRect/>
          </a:stretch>
        </p:blipFill>
        <p:spPr>
          <a:xfrm>
            <a:off x="213545" y="1084520"/>
            <a:ext cx="8716909" cy="2339163"/>
          </a:xfrm>
          <a:prstGeom prst="rect">
            <a:avLst/>
          </a:prstGeom>
        </p:spPr>
      </p:pic>
      <p:sp>
        <p:nvSpPr>
          <p:cNvPr id="4" name="Rectangle 3">
            <a:extLst>
              <a:ext uri="{FF2B5EF4-FFF2-40B4-BE49-F238E27FC236}">
                <a16:creationId xmlns:a16="http://schemas.microsoft.com/office/drawing/2014/main" id="{1668A1DC-BF1F-F344-9CC2-B3AAF0FD6E5A}"/>
              </a:ext>
            </a:extLst>
          </p:cNvPr>
          <p:cNvSpPr/>
          <p:nvPr/>
        </p:nvSpPr>
        <p:spPr>
          <a:xfrm>
            <a:off x="315750" y="520853"/>
            <a:ext cx="4455066" cy="461665"/>
          </a:xfrm>
          <a:prstGeom prst="rect">
            <a:avLst/>
          </a:prstGeom>
        </p:spPr>
        <p:txBody>
          <a:bodyPr wrap="none">
            <a:spAutoFit/>
          </a:bodyPr>
          <a:lstStyle/>
          <a:p>
            <a:r>
              <a:rPr lang="en-IN" sz="2400" dirty="0">
                <a:solidFill>
                  <a:schemeClr val="tx1"/>
                </a:solidFill>
                <a:latin typeface="Arial Rounded MT Bold" panose="020F0704030504030204" pitchFamily="34" charset="77"/>
              </a:rPr>
              <a:t>Energy consumption vs Date</a:t>
            </a:r>
          </a:p>
        </p:txBody>
      </p:sp>
      <p:sp>
        <p:nvSpPr>
          <p:cNvPr id="5" name="Rectangle 4">
            <a:extLst>
              <a:ext uri="{FF2B5EF4-FFF2-40B4-BE49-F238E27FC236}">
                <a16:creationId xmlns:a16="http://schemas.microsoft.com/office/drawing/2014/main" id="{0713A979-5B15-B444-AA0C-202DD90C8458}"/>
              </a:ext>
            </a:extLst>
          </p:cNvPr>
          <p:cNvSpPr/>
          <p:nvPr/>
        </p:nvSpPr>
        <p:spPr>
          <a:xfrm>
            <a:off x="439637" y="3861872"/>
            <a:ext cx="8264724" cy="646331"/>
          </a:xfrm>
          <a:prstGeom prst="rect">
            <a:avLst/>
          </a:prstGeom>
        </p:spPr>
        <p:txBody>
          <a:bodyPr wrap="square">
            <a:spAutoFit/>
          </a:bodyPr>
          <a:lstStyle/>
          <a:p>
            <a:r>
              <a:rPr lang="en-IN" sz="1800" dirty="0">
                <a:solidFill>
                  <a:srgbClr val="212121"/>
                </a:solidFill>
                <a:latin typeface="Apple Braille Pinpoint 8 Dot" pitchFamily="2" charset="0"/>
              </a:rPr>
              <a:t>In the month of March, we can clearly see that appliances consume more energy, whereas in the month of January, appliances consume less energy.</a:t>
            </a:r>
            <a:endParaRPr lang="en-US" sz="1800" dirty="0">
              <a:latin typeface="Apple Braille Pinpoint 8 Dot" pitchFamily="2" charset="0"/>
            </a:endParaRPr>
          </a:p>
        </p:txBody>
      </p:sp>
    </p:spTree>
    <p:extLst>
      <p:ext uri="{BB962C8B-B14F-4D97-AF65-F5344CB8AC3E}">
        <p14:creationId xmlns:p14="http://schemas.microsoft.com/office/powerpoint/2010/main" val="951326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1786269" y="0"/>
            <a:ext cx="10930269" cy="6148276"/>
          </a:xfrm>
          <a:prstGeom prst="rect">
            <a:avLst/>
          </a:prstGeom>
        </p:spPr>
      </p:pic>
      <p:sp>
        <p:nvSpPr>
          <p:cNvPr id="3" name="Rectangle 2">
            <a:extLst>
              <a:ext uri="{FF2B5EF4-FFF2-40B4-BE49-F238E27FC236}">
                <a16:creationId xmlns:a16="http://schemas.microsoft.com/office/drawing/2014/main" id="{38094212-4C0C-5149-B47D-B8F6B76577FF}"/>
              </a:ext>
            </a:extLst>
          </p:cNvPr>
          <p:cNvSpPr/>
          <p:nvPr/>
        </p:nvSpPr>
        <p:spPr>
          <a:xfrm>
            <a:off x="198793" y="381910"/>
            <a:ext cx="7988278" cy="1631216"/>
          </a:xfrm>
          <a:prstGeom prst="rect">
            <a:avLst/>
          </a:prstGeom>
        </p:spPr>
        <p:txBody>
          <a:bodyPr wrap="square">
            <a:spAutoFit/>
          </a:bodyPr>
          <a:lstStyle/>
          <a:p>
            <a:r>
              <a:rPr lang="en-IN" sz="2400" dirty="0">
                <a:solidFill>
                  <a:schemeClr val="tx1"/>
                </a:solidFill>
                <a:latin typeface="Arial Rounded MT Bold" panose="020F0704030504030204" pitchFamily="34" charset="77"/>
              </a:rPr>
              <a:t>Feature selection</a:t>
            </a:r>
          </a:p>
          <a:p>
            <a:endParaRPr lang="en-IN" sz="2400" dirty="0">
              <a:solidFill>
                <a:schemeClr val="tx1"/>
              </a:solidFill>
              <a:latin typeface="Arial Rounded MT Bold" panose="020F0704030504030204" pitchFamily="34" charset="77"/>
            </a:endParaRPr>
          </a:p>
          <a:p>
            <a:r>
              <a:rPr lang="en-IN" sz="2000" dirty="0">
                <a:solidFill>
                  <a:schemeClr val="accent2"/>
                </a:solidFill>
                <a:latin typeface="Apple Braille Pinpoint 8 Dot" pitchFamily="2" charset="0"/>
              </a:rPr>
              <a:t>Removing Date and Light column</a:t>
            </a:r>
          </a:p>
          <a:p>
            <a:r>
              <a:rPr lang="en-IN" sz="1600" dirty="0">
                <a:latin typeface="Apple Braille Pinpoint 8 Dot" pitchFamily="2" charset="0"/>
              </a:rPr>
              <a:t>Date dropping reason: Since we're not trying to analyse the problem as a Time Series, we shall regress on the "Appliance" column.</a:t>
            </a:r>
            <a:endParaRPr lang="en-IN" sz="2400" dirty="0">
              <a:solidFill>
                <a:schemeClr val="accent2"/>
              </a:solidFill>
              <a:latin typeface="Apple Braille Pinpoint 8 Dot" pitchFamily="2" charset="0"/>
            </a:endParaRPr>
          </a:p>
        </p:txBody>
      </p:sp>
      <p:sp>
        <p:nvSpPr>
          <p:cNvPr id="4" name="Rectangle 3">
            <a:extLst>
              <a:ext uri="{FF2B5EF4-FFF2-40B4-BE49-F238E27FC236}">
                <a16:creationId xmlns:a16="http://schemas.microsoft.com/office/drawing/2014/main" id="{06D94C49-013A-DF46-9B3B-2877850C4507}"/>
              </a:ext>
            </a:extLst>
          </p:cNvPr>
          <p:cNvSpPr/>
          <p:nvPr/>
        </p:nvSpPr>
        <p:spPr>
          <a:xfrm>
            <a:off x="198793" y="2261016"/>
            <a:ext cx="7764993" cy="369332"/>
          </a:xfrm>
          <a:prstGeom prst="rect">
            <a:avLst/>
          </a:prstGeom>
        </p:spPr>
        <p:txBody>
          <a:bodyPr wrap="square">
            <a:spAutoFit/>
          </a:bodyPr>
          <a:lstStyle/>
          <a:p>
            <a:r>
              <a:rPr lang="en-IN" sz="1800" dirty="0">
                <a:solidFill>
                  <a:srgbClr val="212121"/>
                </a:solidFill>
                <a:latin typeface="Apple Braille Pinpoint 8 Dot" pitchFamily="2" charset="0"/>
              </a:rPr>
              <a:t>Feature selection for numerical features using f_regression.</a:t>
            </a:r>
          </a:p>
        </p:txBody>
      </p:sp>
      <p:pic>
        <p:nvPicPr>
          <p:cNvPr id="5" name="Picture 4">
            <a:extLst>
              <a:ext uri="{FF2B5EF4-FFF2-40B4-BE49-F238E27FC236}">
                <a16:creationId xmlns:a16="http://schemas.microsoft.com/office/drawing/2014/main" id="{E149F287-93A9-1543-8BAB-D42FED21E5F3}"/>
              </a:ext>
            </a:extLst>
          </p:cNvPr>
          <p:cNvPicPr>
            <a:picLocks noChangeAspect="1"/>
          </p:cNvPicPr>
          <p:nvPr/>
        </p:nvPicPr>
        <p:blipFill>
          <a:blip r:embed="rId4"/>
          <a:stretch>
            <a:fillRect/>
          </a:stretch>
        </p:blipFill>
        <p:spPr>
          <a:xfrm>
            <a:off x="198793" y="2838884"/>
            <a:ext cx="8389088" cy="2287392"/>
          </a:xfrm>
          <a:prstGeom prst="rect">
            <a:avLst/>
          </a:prstGeom>
        </p:spPr>
      </p:pic>
      <p:sp>
        <p:nvSpPr>
          <p:cNvPr id="6" name="Rectangle 5">
            <a:extLst>
              <a:ext uri="{FF2B5EF4-FFF2-40B4-BE49-F238E27FC236}">
                <a16:creationId xmlns:a16="http://schemas.microsoft.com/office/drawing/2014/main" id="{80592B1F-19D5-164E-A782-5D325ED2E516}"/>
              </a:ext>
            </a:extLst>
          </p:cNvPr>
          <p:cNvSpPr/>
          <p:nvPr/>
        </p:nvSpPr>
        <p:spPr>
          <a:xfrm>
            <a:off x="315751" y="5143500"/>
            <a:ext cx="8115868" cy="584775"/>
          </a:xfrm>
          <a:prstGeom prst="rect">
            <a:avLst/>
          </a:prstGeom>
        </p:spPr>
        <p:txBody>
          <a:bodyPr wrap="square">
            <a:spAutoFit/>
          </a:bodyPr>
          <a:lstStyle/>
          <a:p>
            <a:r>
              <a:rPr lang="en-IN" sz="1600" dirty="0">
                <a:solidFill>
                  <a:srgbClr val="252525"/>
                </a:solidFill>
                <a:latin typeface="Apple Braille Pinpoint 8 Dot" pitchFamily="2" charset="0"/>
              </a:rPr>
              <a:t>Dropping T9, RH_4, RH_5, months, Tdewpoint, Visibility, rv1, rv2 and </a:t>
            </a:r>
            <a:r>
              <a:rPr lang="en-IN" sz="1600" dirty="0" err="1">
                <a:solidFill>
                  <a:srgbClr val="252525"/>
                </a:solidFill>
                <a:latin typeface="Apple Braille Pinpoint 8 Dot" pitchFamily="2" charset="0"/>
              </a:rPr>
              <a:t>week_days</a:t>
            </a:r>
            <a:r>
              <a:rPr lang="en-IN" sz="1600" dirty="0">
                <a:solidFill>
                  <a:srgbClr val="252525"/>
                </a:solidFill>
                <a:latin typeface="Apple Braille Pinpoint 8 Dot" pitchFamily="2" charset="0"/>
              </a:rPr>
              <a:t>   columns.</a:t>
            </a:r>
            <a:endParaRPr lang="en-US" sz="1600" dirty="0">
              <a:latin typeface="Apple Braille Pinpoint 8 Dot" pitchFamily="2" charset="0"/>
            </a:endParaRPr>
          </a:p>
        </p:txBody>
      </p:sp>
    </p:spTree>
    <p:extLst>
      <p:ext uri="{BB962C8B-B14F-4D97-AF65-F5344CB8AC3E}">
        <p14:creationId xmlns:p14="http://schemas.microsoft.com/office/powerpoint/2010/main" val="91394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30493"/>
            <a:ext cx="9144000" cy="5143500"/>
          </a:xfrm>
          <a:prstGeom prst="rect">
            <a:avLst/>
          </a:prstGeom>
        </p:spPr>
      </p:pic>
      <p:sp>
        <p:nvSpPr>
          <p:cNvPr id="3" name="Rectangle 2">
            <a:extLst>
              <a:ext uri="{FF2B5EF4-FFF2-40B4-BE49-F238E27FC236}">
                <a16:creationId xmlns:a16="http://schemas.microsoft.com/office/drawing/2014/main" id="{39485817-E33E-D346-95EC-8A6694998229}"/>
              </a:ext>
            </a:extLst>
          </p:cNvPr>
          <p:cNvSpPr/>
          <p:nvPr/>
        </p:nvSpPr>
        <p:spPr>
          <a:xfrm>
            <a:off x="315750" y="109390"/>
            <a:ext cx="3966191" cy="400110"/>
          </a:xfrm>
          <a:prstGeom prst="rect">
            <a:avLst/>
          </a:prstGeom>
        </p:spPr>
        <p:txBody>
          <a:bodyPr wrap="square">
            <a:spAutoFit/>
          </a:bodyPr>
          <a:lstStyle/>
          <a:p>
            <a:r>
              <a:rPr lang="en-IN" sz="2000" dirty="0">
                <a:solidFill>
                  <a:schemeClr val="tx1"/>
                </a:solidFill>
                <a:latin typeface="Arial Rounded MT Bold" panose="020F0704030504030204" pitchFamily="34" charset="77"/>
              </a:rPr>
              <a:t>Correlation feature selection</a:t>
            </a:r>
          </a:p>
        </p:txBody>
      </p:sp>
      <p:pic>
        <p:nvPicPr>
          <p:cNvPr id="5" name="Picture 4">
            <a:extLst>
              <a:ext uri="{FF2B5EF4-FFF2-40B4-BE49-F238E27FC236}">
                <a16:creationId xmlns:a16="http://schemas.microsoft.com/office/drawing/2014/main" id="{4D0A6461-6B80-6140-A6EF-B1DA2B437EA8}"/>
              </a:ext>
            </a:extLst>
          </p:cNvPr>
          <p:cNvPicPr>
            <a:picLocks noChangeAspect="1"/>
          </p:cNvPicPr>
          <p:nvPr/>
        </p:nvPicPr>
        <p:blipFill>
          <a:blip r:embed="rId4"/>
          <a:stretch>
            <a:fillRect/>
          </a:stretch>
        </p:blipFill>
        <p:spPr>
          <a:xfrm>
            <a:off x="517769" y="509500"/>
            <a:ext cx="7031347" cy="4634000"/>
          </a:xfrm>
          <a:prstGeom prst="rect">
            <a:avLst/>
          </a:prstGeom>
        </p:spPr>
      </p:pic>
    </p:spTree>
    <p:extLst>
      <p:ext uri="{BB962C8B-B14F-4D97-AF65-F5344CB8AC3E}">
        <p14:creationId xmlns:p14="http://schemas.microsoft.com/office/powerpoint/2010/main" val="2977487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9DAB426B-2DC8-464E-BEC9-BF024D1696BA}"/>
              </a:ext>
            </a:extLst>
          </p:cNvPr>
          <p:cNvSpPr/>
          <p:nvPr/>
        </p:nvSpPr>
        <p:spPr>
          <a:xfrm>
            <a:off x="188159" y="147992"/>
            <a:ext cx="7637403" cy="4801314"/>
          </a:xfrm>
          <a:prstGeom prst="rect">
            <a:avLst/>
          </a:prstGeom>
        </p:spPr>
        <p:txBody>
          <a:bodyPr wrap="square">
            <a:spAutoFit/>
          </a:bodyPr>
          <a:lstStyle/>
          <a:p>
            <a:r>
              <a:rPr lang="en-IN" sz="1800" dirty="0">
                <a:solidFill>
                  <a:schemeClr val="tx1"/>
                </a:solidFill>
                <a:latin typeface="Arial Rounded MT Bold" panose="020F0704030504030204" pitchFamily="34" charset="77"/>
              </a:rPr>
              <a:t>Observations based on correlation plot</a:t>
            </a:r>
          </a:p>
          <a:p>
            <a:endParaRPr lang="en-IN" sz="1800" dirty="0">
              <a:solidFill>
                <a:schemeClr val="tx1"/>
              </a:solidFill>
              <a:latin typeface="Arial Rounded MT Bold" panose="020F0704030504030204" pitchFamily="34" charset="77"/>
            </a:endParaRP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Temperature - All the temperature variables from T1-T9 and T_out have positive correlation with the target Appliances.</a:t>
            </a: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For the indoor temperatures, the correlations are high as expected, since the ventilation is driven by the HRV unit and minimizes air temperature differences between rooms.</a:t>
            </a: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Five columns have a high degree of correlation with T9 - T3,T4,T5,T7,T8 also T6 &amp; </a:t>
            </a:r>
            <a:r>
              <a:rPr lang="en-IN" sz="1800" dirty="0" err="1">
                <a:solidFill>
                  <a:srgbClr val="212121"/>
                </a:solidFill>
                <a:latin typeface="Apple Braille Pinpoint 8 Dot" pitchFamily="2" charset="0"/>
              </a:rPr>
              <a:t>T_Out</a:t>
            </a:r>
            <a:r>
              <a:rPr lang="en-IN" sz="1800" dirty="0">
                <a:solidFill>
                  <a:srgbClr val="212121"/>
                </a:solidFill>
                <a:latin typeface="Apple Braille Pinpoint 8 Dot" pitchFamily="2" charset="0"/>
              </a:rPr>
              <a:t> has high correlation(both temperatures from outside) . Hence T6 and T9 can be removed from training set as information provided by them can be provided by other fields.</a:t>
            </a: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Weather attributes - Visibility, Tdewpoint, Press_mm_hg have low correlation values</a:t>
            </a: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Humidity -There are no significantly high correlation cases (&gt; 0.9) for humidity sensors.</a:t>
            </a:r>
          </a:p>
          <a:p>
            <a:pPr marL="285750" indent="-285750">
              <a:buClr>
                <a:schemeClr val="tx1"/>
              </a:buClr>
              <a:buFont typeface="Arial" panose="020B0604020202020204" pitchFamily="34" charset="0"/>
              <a:buChar char="•"/>
            </a:pPr>
            <a:r>
              <a:rPr lang="en-IN" sz="1800" dirty="0">
                <a:solidFill>
                  <a:srgbClr val="212121"/>
                </a:solidFill>
                <a:latin typeface="Apple Braille Pinpoint 8 Dot" pitchFamily="2" charset="0"/>
              </a:rPr>
              <a:t>Random variables have no role to play</a:t>
            </a:r>
          </a:p>
        </p:txBody>
      </p:sp>
    </p:spTree>
    <p:extLst>
      <p:ext uri="{BB962C8B-B14F-4D97-AF65-F5344CB8AC3E}">
        <p14:creationId xmlns:p14="http://schemas.microsoft.com/office/powerpoint/2010/main" val="2563654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2E84C29E-6AF6-9443-A1AD-0A643B44D719}"/>
              </a:ext>
            </a:extLst>
          </p:cNvPr>
          <p:cNvSpPr/>
          <p:nvPr/>
        </p:nvSpPr>
        <p:spPr>
          <a:xfrm>
            <a:off x="198792" y="111863"/>
            <a:ext cx="3746538" cy="523220"/>
          </a:xfrm>
          <a:prstGeom prst="rect">
            <a:avLst/>
          </a:prstGeom>
        </p:spPr>
        <p:txBody>
          <a:bodyPr wrap="none">
            <a:spAutoFit/>
          </a:bodyPr>
          <a:lstStyle/>
          <a:p>
            <a:r>
              <a:rPr lang="en-IN" sz="2800" dirty="0">
                <a:solidFill>
                  <a:schemeClr val="tx1"/>
                </a:solidFill>
                <a:latin typeface="Arial Rounded MT Bold" panose="020F0704030504030204" pitchFamily="34" charset="77"/>
              </a:rPr>
              <a:t>Feature Engineering</a:t>
            </a:r>
          </a:p>
        </p:txBody>
      </p:sp>
      <p:sp>
        <p:nvSpPr>
          <p:cNvPr id="4" name="Rectangle 3">
            <a:extLst>
              <a:ext uri="{FF2B5EF4-FFF2-40B4-BE49-F238E27FC236}">
                <a16:creationId xmlns:a16="http://schemas.microsoft.com/office/drawing/2014/main" id="{B245EAC4-169E-474E-A31B-377AC1765E38}"/>
              </a:ext>
            </a:extLst>
          </p:cNvPr>
          <p:cNvSpPr/>
          <p:nvPr/>
        </p:nvSpPr>
        <p:spPr>
          <a:xfrm>
            <a:off x="198792" y="765263"/>
            <a:ext cx="2374368" cy="400110"/>
          </a:xfrm>
          <a:prstGeom prst="rect">
            <a:avLst/>
          </a:prstGeom>
        </p:spPr>
        <p:txBody>
          <a:bodyPr wrap="none">
            <a:spAutoFit/>
          </a:bodyPr>
          <a:lstStyle/>
          <a:p>
            <a:r>
              <a:rPr lang="en-IN" sz="2000" dirty="0">
                <a:solidFill>
                  <a:srgbClr val="212121"/>
                </a:solidFill>
                <a:latin typeface="Arial Rounded MT Bold" panose="020F0704030504030204" pitchFamily="34" charset="77"/>
              </a:rPr>
              <a:t>Checking outliers</a:t>
            </a:r>
          </a:p>
        </p:txBody>
      </p:sp>
      <p:pic>
        <p:nvPicPr>
          <p:cNvPr id="5" name="Picture 4">
            <a:extLst>
              <a:ext uri="{FF2B5EF4-FFF2-40B4-BE49-F238E27FC236}">
                <a16:creationId xmlns:a16="http://schemas.microsoft.com/office/drawing/2014/main" id="{40F72CCE-DDA1-6747-A6ED-DEE48AA747DC}"/>
              </a:ext>
            </a:extLst>
          </p:cNvPr>
          <p:cNvPicPr>
            <a:picLocks noChangeAspect="1"/>
          </p:cNvPicPr>
          <p:nvPr/>
        </p:nvPicPr>
        <p:blipFill>
          <a:blip r:embed="rId4"/>
          <a:stretch>
            <a:fillRect/>
          </a:stretch>
        </p:blipFill>
        <p:spPr>
          <a:xfrm>
            <a:off x="315749" y="1283886"/>
            <a:ext cx="5278738" cy="3607091"/>
          </a:xfrm>
          <a:prstGeom prst="rect">
            <a:avLst/>
          </a:prstGeom>
        </p:spPr>
      </p:pic>
      <p:pic>
        <p:nvPicPr>
          <p:cNvPr id="6" name="Picture 5">
            <a:extLst>
              <a:ext uri="{FF2B5EF4-FFF2-40B4-BE49-F238E27FC236}">
                <a16:creationId xmlns:a16="http://schemas.microsoft.com/office/drawing/2014/main" id="{123E767A-70B7-854B-8459-F10BA08E751F}"/>
              </a:ext>
            </a:extLst>
          </p:cNvPr>
          <p:cNvPicPr>
            <a:picLocks noChangeAspect="1"/>
          </p:cNvPicPr>
          <p:nvPr/>
        </p:nvPicPr>
        <p:blipFill>
          <a:blip r:embed="rId5"/>
          <a:stretch>
            <a:fillRect/>
          </a:stretch>
        </p:blipFill>
        <p:spPr>
          <a:xfrm>
            <a:off x="5830277" y="509500"/>
            <a:ext cx="3114931" cy="2064547"/>
          </a:xfrm>
          <a:prstGeom prst="rect">
            <a:avLst/>
          </a:prstGeom>
        </p:spPr>
      </p:pic>
    </p:spTree>
    <p:extLst>
      <p:ext uri="{BB962C8B-B14F-4D97-AF65-F5344CB8AC3E}">
        <p14:creationId xmlns:p14="http://schemas.microsoft.com/office/powerpoint/2010/main" val="384310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41667"/>
            <a:ext cx="9144000" cy="5143500"/>
          </a:xfrm>
          <a:prstGeom prst="rect">
            <a:avLst/>
          </a:prstGeom>
        </p:spPr>
      </p:pic>
      <p:sp>
        <p:nvSpPr>
          <p:cNvPr id="3" name="Rectangle 2">
            <a:extLst>
              <a:ext uri="{FF2B5EF4-FFF2-40B4-BE49-F238E27FC236}">
                <a16:creationId xmlns:a16="http://schemas.microsoft.com/office/drawing/2014/main" id="{B3E98AEE-7151-E54C-8ED4-AE5C51E12421}"/>
              </a:ext>
            </a:extLst>
          </p:cNvPr>
          <p:cNvSpPr/>
          <p:nvPr/>
        </p:nvSpPr>
        <p:spPr>
          <a:xfrm>
            <a:off x="184548" y="278667"/>
            <a:ext cx="3041217" cy="461665"/>
          </a:xfrm>
          <a:prstGeom prst="rect">
            <a:avLst/>
          </a:prstGeom>
        </p:spPr>
        <p:txBody>
          <a:bodyPr wrap="none">
            <a:spAutoFit/>
          </a:bodyPr>
          <a:lstStyle/>
          <a:p>
            <a:r>
              <a:rPr lang="en-IN" sz="2400" dirty="0">
                <a:solidFill>
                  <a:schemeClr val="tx1"/>
                </a:solidFill>
                <a:latin typeface="Arial Rounded MT Bold" panose="020F0704030504030204" pitchFamily="34" charset="77"/>
              </a:rPr>
              <a:t>Test and Train split</a:t>
            </a:r>
          </a:p>
        </p:txBody>
      </p:sp>
      <p:pic>
        <p:nvPicPr>
          <p:cNvPr id="4" name="Picture 3">
            <a:extLst>
              <a:ext uri="{FF2B5EF4-FFF2-40B4-BE49-F238E27FC236}">
                <a16:creationId xmlns:a16="http://schemas.microsoft.com/office/drawing/2014/main" id="{215F0676-899C-DD47-AC68-D665B0C7ED10}"/>
              </a:ext>
            </a:extLst>
          </p:cNvPr>
          <p:cNvPicPr>
            <a:picLocks noChangeAspect="1"/>
          </p:cNvPicPr>
          <p:nvPr/>
        </p:nvPicPr>
        <p:blipFill>
          <a:blip r:embed="rId4"/>
          <a:stretch>
            <a:fillRect/>
          </a:stretch>
        </p:blipFill>
        <p:spPr>
          <a:xfrm>
            <a:off x="184548" y="843574"/>
            <a:ext cx="7527851" cy="4023106"/>
          </a:xfrm>
          <a:prstGeom prst="rect">
            <a:avLst/>
          </a:prstGeom>
        </p:spPr>
      </p:pic>
    </p:spTree>
    <p:extLst>
      <p:ext uri="{BB962C8B-B14F-4D97-AF65-F5344CB8AC3E}">
        <p14:creationId xmlns:p14="http://schemas.microsoft.com/office/powerpoint/2010/main" val="3184668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185D368C-CD63-834F-981D-CF374891FA88}"/>
              </a:ext>
            </a:extLst>
          </p:cNvPr>
          <p:cNvSpPr/>
          <p:nvPr/>
        </p:nvSpPr>
        <p:spPr>
          <a:xfrm>
            <a:off x="243950" y="235192"/>
            <a:ext cx="4965405"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Fitting the multiple models</a:t>
            </a:r>
          </a:p>
        </p:txBody>
      </p:sp>
      <p:pic>
        <p:nvPicPr>
          <p:cNvPr id="5" name="Picture 4">
            <a:extLst>
              <a:ext uri="{FF2B5EF4-FFF2-40B4-BE49-F238E27FC236}">
                <a16:creationId xmlns:a16="http://schemas.microsoft.com/office/drawing/2014/main" id="{C9FB51BD-9783-1C4C-AF44-8BA26B3E489A}"/>
              </a:ext>
            </a:extLst>
          </p:cNvPr>
          <p:cNvPicPr>
            <a:picLocks noChangeAspect="1"/>
          </p:cNvPicPr>
          <p:nvPr/>
        </p:nvPicPr>
        <p:blipFill>
          <a:blip r:embed="rId4"/>
          <a:stretch>
            <a:fillRect/>
          </a:stretch>
        </p:blipFill>
        <p:spPr>
          <a:xfrm>
            <a:off x="243949" y="849342"/>
            <a:ext cx="8453483" cy="3954458"/>
          </a:xfrm>
          <a:prstGeom prst="rect">
            <a:avLst/>
          </a:prstGeom>
        </p:spPr>
      </p:pic>
    </p:spTree>
    <p:extLst>
      <p:ext uri="{BB962C8B-B14F-4D97-AF65-F5344CB8AC3E}">
        <p14:creationId xmlns:p14="http://schemas.microsoft.com/office/powerpoint/2010/main" val="142425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BC79205E-FEE5-3D48-8CD0-66AABD6EA7CC}"/>
              </a:ext>
            </a:extLst>
          </p:cNvPr>
          <p:cNvSpPr/>
          <p:nvPr/>
        </p:nvSpPr>
        <p:spPr>
          <a:xfrm>
            <a:off x="457200" y="404037"/>
            <a:ext cx="8686800" cy="4093428"/>
          </a:xfrm>
          <a:prstGeom prst="rect">
            <a:avLst/>
          </a:prstGeom>
        </p:spPr>
        <p:txBody>
          <a:bodyPr wrap="square">
            <a:spAutoFit/>
          </a:bodyPr>
          <a:lstStyle/>
          <a:p>
            <a:r>
              <a:rPr lang="en-IN" sz="3200" dirty="0">
                <a:solidFill>
                  <a:schemeClr val="tx1"/>
                </a:solidFill>
                <a:latin typeface="Arial Rounded MT Bold" panose="020F0704030504030204" pitchFamily="34" charset="77"/>
              </a:rPr>
              <a:t>Table of content</a:t>
            </a:r>
          </a:p>
          <a:p>
            <a:endParaRPr lang="en-IN" sz="2400" dirty="0">
              <a:solidFill>
                <a:schemeClr val="tx1"/>
              </a:solidFill>
              <a:latin typeface="Roboto"/>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Importing the Relevant Libraries</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Data Inspection</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Exploratory Data Analysis</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Feature selection</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Feature engineering</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Train and Test split</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Model training</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Cross validation</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Model Explainability</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Conclusion</a:t>
            </a:r>
            <a:endParaRPr lang="en-IN" sz="2400" dirty="0">
              <a:solidFill>
                <a:srgbClr val="212121"/>
              </a:solidFill>
              <a:latin typeface="Apple Braille Pinpoint 8 Dot" pitchFamily="2" charset="0"/>
            </a:endParaRPr>
          </a:p>
        </p:txBody>
      </p:sp>
      <p:pic>
        <p:nvPicPr>
          <p:cNvPr id="5" name="Picture 4">
            <a:extLst>
              <a:ext uri="{FF2B5EF4-FFF2-40B4-BE49-F238E27FC236}">
                <a16:creationId xmlns:a16="http://schemas.microsoft.com/office/drawing/2014/main" id="{37DEE477-3650-C945-9CC4-6F33D10CFA96}"/>
              </a:ext>
            </a:extLst>
          </p:cNvPr>
          <p:cNvPicPr>
            <a:picLocks noChangeAspect="1"/>
          </p:cNvPicPr>
          <p:nvPr/>
        </p:nvPicPr>
        <p:blipFill>
          <a:blip r:embed="rId3"/>
          <a:stretch>
            <a:fillRect/>
          </a:stretch>
        </p:blipFill>
        <p:spPr>
          <a:xfrm>
            <a:off x="4423144" y="1722473"/>
            <a:ext cx="4405106" cy="314457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409AD203-FB10-4848-B37E-3EF7DF0D0C37}"/>
              </a:ext>
            </a:extLst>
          </p:cNvPr>
          <p:cNvSpPr/>
          <p:nvPr/>
        </p:nvSpPr>
        <p:spPr>
          <a:xfrm>
            <a:off x="195525" y="202019"/>
            <a:ext cx="7087777"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Cross validation and hyperparameter tuning</a:t>
            </a:r>
          </a:p>
        </p:txBody>
      </p:sp>
      <p:pic>
        <p:nvPicPr>
          <p:cNvPr id="5" name="Picture 4">
            <a:extLst>
              <a:ext uri="{FF2B5EF4-FFF2-40B4-BE49-F238E27FC236}">
                <a16:creationId xmlns:a16="http://schemas.microsoft.com/office/drawing/2014/main" id="{22194F27-78DF-474A-9775-D6E04376269A}"/>
              </a:ext>
            </a:extLst>
          </p:cNvPr>
          <p:cNvPicPr>
            <a:picLocks noChangeAspect="1"/>
          </p:cNvPicPr>
          <p:nvPr/>
        </p:nvPicPr>
        <p:blipFill>
          <a:blip r:embed="rId4"/>
          <a:stretch>
            <a:fillRect/>
          </a:stretch>
        </p:blipFill>
        <p:spPr>
          <a:xfrm>
            <a:off x="315749" y="964982"/>
            <a:ext cx="8424213" cy="3723976"/>
          </a:xfrm>
          <a:prstGeom prst="rect">
            <a:avLst/>
          </a:prstGeom>
        </p:spPr>
      </p:pic>
    </p:spTree>
    <p:extLst>
      <p:ext uri="{BB962C8B-B14F-4D97-AF65-F5344CB8AC3E}">
        <p14:creationId xmlns:p14="http://schemas.microsoft.com/office/powerpoint/2010/main" val="897394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E4F0775E-5DE7-FB44-80F0-CC3351583C64}"/>
              </a:ext>
            </a:extLst>
          </p:cNvPr>
          <p:cNvPicPr>
            <a:picLocks noChangeAspect="1"/>
          </p:cNvPicPr>
          <p:nvPr/>
        </p:nvPicPr>
        <p:blipFill>
          <a:blip r:embed="rId3"/>
          <a:stretch>
            <a:fillRect/>
          </a:stretch>
        </p:blipFill>
        <p:spPr>
          <a:xfrm>
            <a:off x="315750" y="637386"/>
            <a:ext cx="7953575" cy="4285488"/>
          </a:xfrm>
          <a:prstGeom prst="rect">
            <a:avLst/>
          </a:prstGeom>
        </p:spPr>
      </p:pic>
      <p:sp>
        <p:nvSpPr>
          <p:cNvPr id="4" name="Rectangle 3">
            <a:extLst>
              <a:ext uri="{FF2B5EF4-FFF2-40B4-BE49-F238E27FC236}">
                <a16:creationId xmlns:a16="http://schemas.microsoft.com/office/drawing/2014/main" id="{B6C43826-61DF-A84E-AFB6-D19447E083FB}"/>
              </a:ext>
            </a:extLst>
          </p:cNvPr>
          <p:cNvSpPr/>
          <p:nvPr/>
        </p:nvSpPr>
        <p:spPr>
          <a:xfrm>
            <a:off x="315750" y="162148"/>
            <a:ext cx="4979264" cy="369332"/>
          </a:xfrm>
          <a:prstGeom prst="rect">
            <a:avLst/>
          </a:prstGeom>
        </p:spPr>
        <p:txBody>
          <a:bodyPr wrap="square">
            <a:spAutoFit/>
          </a:bodyPr>
          <a:lstStyle/>
          <a:p>
            <a:r>
              <a:rPr lang="en-IN" sz="1800" dirty="0">
                <a:solidFill>
                  <a:schemeClr val="tx1"/>
                </a:solidFill>
                <a:latin typeface="Arial Rounded MT Bold" panose="020F0704030504030204" pitchFamily="34" charset="77"/>
              </a:rPr>
              <a:t>Representing r2 score through bar plot</a:t>
            </a:r>
          </a:p>
        </p:txBody>
      </p:sp>
    </p:spTree>
    <p:extLst>
      <p:ext uri="{BB962C8B-B14F-4D97-AF65-F5344CB8AC3E}">
        <p14:creationId xmlns:p14="http://schemas.microsoft.com/office/powerpoint/2010/main" val="2260538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35860DE-33F3-984A-B9B4-55558E6F70CE}"/>
              </a:ext>
            </a:extLst>
          </p:cNvPr>
          <p:cNvSpPr/>
          <p:nvPr/>
        </p:nvSpPr>
        <p:spPr>
          <a:xfrm>
            <a:off x="332836" y="385963"/>
            <a:ext cx="8495414" cy="4031873"/>
          </a:xfrm>
          <a:prstGeom prst="rect">
            <a:avLst/>
          </a:prstGeom>
        </p:spPr>
        <p:txBody>
          <a:bodyPr wrap="square">
            <a:spAutoFit/>
          </a:bodyPr>
          <a:lstStyle/>
          <a:p>
            <a:r>
              <a:rPr lang="en-IN" sz="2800" dirty="0">
                <a:solidFill>
                  <a:schemeClr val="tx1"/>
                </a:solidFill>
                <a:latin typeface="Arial Rounded MT Bold" panose="020F0704030504030204" pitchFamily="34" charset="77"/>
              </a:rPr>
              <a:t>Observation</a:t>
            </a:r>
          </a:p>
          <a:p>
            <a:endParaRPr lang="en-IN" sz="2800" dirty="0">
              <a:solidFill>
                <a:schemeClr val="tx1"/>
              </a:solidFill>
              <a:latin typeface="Arial Rounded MT Bold" panose="020F0704030504030204" pitchFamily="34" charset="77"/>
            </a:endParaRPr>
          </a:p>
          <a:p>
            <a:pPr>
              <a:buClr>
                <a:schemeClr val="tx1"/>
              </a:buClr>
              <a:buFont typeface="Arial" panose="020B0604020202020204" pitchFamily="34" charset="0"/>
              <a:buChar char="•"/>
            </a:pPr>
            <a:r>
              <a:rPr lang="en-IN" sz="2000" dirty="0">
                <a:solidFill>
                  <a:srgbClr val="212121"/>
                </a:solidFill>
                <a:latin typeface="Apple Braille Pinpoint 8 Dot" pitchFamily="2" charset="0"/>
              </a:rPr>
              <a:t> From above </a:t>
            </a:r>
            <a:r>
              <a:rPr lang="en-IN" sz="2000" dirty="0" err="1">
                <a:solidFill>
                  <a:srgbClr val="212121"/>
                </a:solidFill>
                <a:latin typeface="Apple Braille Pinpoint 8 Dot" pitchFamily="2" charset="0"/>
              </a:rPr>
              <a:t>DataFrame</a:t>
            </a:r>
            <a:r>
              <a:rPr lang="en-IN" sz="2000" dirty="0">
                <a:solidFill>
                  <a:srgbClr val="212121"/>
                </a:solidFill>
                <a:latin typeface="Apple Braille Pinpoint 8 Dot" pitchFamily="2" charset="0"/>
              </a:rPr>
              <a:t> we can see </a:t>
            </a:r>
            <a:r>
              <a:rPr lang="en-IN" sz="2000" dirty="0" err="1">
                <a:solidFill>
                  <a:srgbClr val="212121"/>
                </a:solidFill>
                <a:latin typeface="Apple Braille Pinpoint 8 Dot" pitchFamily="2" charset="0"/>
              </a:rPr>
              <a:t>LinearRegression</a:t>
            </a:r>
            <a:r>
              <a:rPr lang="en-IN" sz="2000" dirty="0">
                <a:solidFill>
                  <a:srgbClr val="212121"/>
                </a:solidFill>
                <a:latin typeface="Apple Braille Pinpoint 8 Dot" pitchFamily="2" charset="0"/>
              </a:rPr>
              <a:t> is not performing good at all.</a:t>
            </a:r>
          </a:p>
          <a:p>
            <a:pPr>
              <a:buClr>
                <a:schemeClr val="tx1"/>
              </a:buClr>
              <a:buFont typeface="Arial" panose="020B0604020202020204" pitchFamily="34" charset="0"/>
              <a:buChar char="•"/>
            </a:pPr>
            <a:r>
              <a:rPr lang="en-IN" sz="2000" dirty="0">
                <a:solidFill>
                  <a:srgbClr val="212121"/>
                </a:solidFill>
                <a:latin typeface="Apple Braille Pinpoint 8 Dot" pitchFamily="2" charset="0"/>
              </a:rPr>
              <a:t> </a:t>
            </a:r>
            <a:r>
              <a:rPr lang="en-IN" sz="2000" dirty="0" err="1">
                <a:solidFill>
                  <a:srgbClr val="212121"/>
                </a:solidFill>
                <a:latin typeface="Apple Braille Pinpoint 8 Dot" pitchFamily="2" charset="0"/>
              </a:rPr>
              <a:t>XGBRegression</a:t>
            </a:r>
            <a:r>
              <a:rPr lang="en-IN" sz="2000" dirty="0">
                <a:solidFill>
                  <a:srgbClr val="212121"/>
                </a:solidFill>
                <a:latin typeface="Apple Braille Pinpoint 8 Dot" pitchFamily="2" charset="0"/>
              </a:rPr>
              <a:t> is giving r2 value of 0.91 for train data and 0.69 for test data.</a:t>
            </a:r>
          </a:p>
          <a:p>
            <a:pPr>
              <a:buClr>
                <a:schemeClr val="tx1"/>
              </a:buClr>
              <a:buFont typeface="Arial" panose="020B0604020202020204" pitchFamily="34" charset="0"/>
              <a:buChar char="•"/>
            </a:pPr>
            <a:r>
              <a:rPr lang="en-IN" sz="2000" dirty="0">
                <a:solidFill>
                  <a:srgbClr val="212121"/>
                </a:solidFill>
                <a:latin typeface="Apple Braille Pinpoint 8 Dot" pitchFamily="2" charset="0"/>
              </a:rPr>
              <a:t> </a:t>
            </a:r>
            <a:r>
              <a:rPr lang="en-IN" sz="2000" dirty="0" err="1">
                <a:solidFill>
                  <a:srgbClr val="212121"/>
                </a:solidFill>
                <a:latin typeface="Apple Braille Pinpoint 8 Dot" pitchFamily="2" charset="0"/>
              </a:rPr>
              <a:t>LGBMRegression</a:t>
            </a:r>
            <a:r>
              <a:rPr lang="en-IN" sz="2000" dirty="0">
                <a:solidFill>
                  <a:srgbClr val="212121"/>
                </a:solidFill>
                <a:latin typeface="Apple Braille Pinpoint 8 Dot" pitchFamily="2" charset="0"/>
              </a:rPr>
              <a:t> is giving r2 value 0.90 for train data and 0.70 for test data.</a:t>
            </a:r>
          </a:p>
          <a:p>
            <a:pPr>
              <a:buClr>
                <a:schemeClr val="tx1"/>
              </a:buClr>
              <a:buFont typeface="Arial" panose="020B0604020202020204" pitchFamily="34" charset="0"/>
              <a:buChar char="•"/>
            </a:pPr>
            <a:r>
              <a:rPr lang="en-IN" sz="2000" dirty="0">
                <a:solidFill>
                  <a:srgbClr val="212121"/>
                </a:solidFill>
                <a:latin typeface="Apple Braille Pinpoint 8 Dot" pitchFamily="2" charset="0"/>
              </a:rPr>
              <a:t> </a:t>
            </a:r>
            <a:r>
              <a:rPr lang="en-IN" sz="2000" dirty="0" err="1">
                <a:solidFill>
                  <a:srgbClr val="212121"/>
                </a:solidFill>
                <a:latin typeface="Apple Braille Pinpoint 8 Dot" pitchFamily="2" charset="0"/>
              </a:rPr>
              <a:t>RandomForest</a:t>
            </a:r>
            <a:r>
              <a:rPr lang="en-IN" sz="2000" dirty="0">
                <a:solidFill>
                  <a:srgbClr val="212121"/>
                </a:solidFill>
                <a:latin typeface="Apple Braille Pinpoint 8 Dot" pitchFamily="2" charset="0"/>
              </a:rPr>
              <a:t> Regression is giving r2 value of 0.87 train data and 0.70 for test data.</a:t>
            </a:r>
          </a:p>
          <a:p>
            <a:pPr>
              <a:buClr>
                <a:schemeClr val="tx1"/>
              </a:buClr>
              <a:buFont typeface="Arial" panose="020B0604020202020204" pitchFamily="34" charset="0"/>
              <a:buChar char="•"/>
            </a:pPr>
            <a:r>
              <a:rPr lang="en-IN" sz="2000" b="1" dirty="0">
                <a:solidFill>
                  <a:srgbClr val="212121"/>
                </a:solidFill>
                <a:latin typeface="Apple Braille Pinpoint 8 Dot" pitchFamily="2" charset="0"/>
              </a:rPr>
              <a:t> By comparing these models, </a:t>
            </a:r>
            <a:r>
              <a:rPr lang="en-IN" sz="2000" b="1" dirty="0" err="1">
                <a:solidFill>
                  <a:srgbClr val="212121"/>
                </a:solidFill>
                <a:latin typeface="Apple Braille Pinpoint 8 Dot" pitchFamily="2" charset="0"/>
              </a:rPr>
              <a:t>RandomForest</a:t>
            </a:r>
            <a:r>
              <a:rPr lang="en-IN" sz="2000" b="1" dirty="0">
                <a:solidFill>
                  <a:srgbClr val="212121"/>
                </a:solidFill>
                <a:latin typeface="Apple Braille Pinpoint 8 Dot" pitchFamily="2" charset="0"/>
              </a:rPr>
              <a:t> regressor is performing well with a high r2 score and low MSE and RMSE values.</a:t>
            </a:r>
          </a:p>
        </p:txBody>
      </p:sp>
    </p:spTree>
    <p:extLst>
      <p:ext uri="{BB962C8B-B14F-4D97-AF65-F5344CB8AC3E}">
        <p14:creationId xmlns:p14="http://schemas.microsoft.com/office/powerpoint/2010/main" val="345942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10419" y="0"/>
            <a:ext cx="9144000" cy="5143500"/>
          </a:xfrm>
          <a:prstGeom prst="rect">
            <a:avLst/>
          </a:prstGeom>
        </p:spPr>
      </p:pic>
      <p:sp>
        <p:nvSpPr>
          <p:cNvPr id="3" name="Rectangle 2">
            <a:extLst>
              <a:ext uri="{FF2B5EF4-FFF2-40B4-BE49-F238E27FC236}">
                <a16:creationId xmlns:a16="http://schemas.microsoft.com/office/drawing/2014/main" id="{213186AD-B3FA-0D4D-B652-EFC417E03EC6}"/>
              </a:ext>
            </a:extLst>
          </p:cNvPr>
          <p:cNvSpPr/>
          <p:nvPr/>
        </p:nvSpPr>
        <p:spPr>
          <a:xfrm>
            <a:off x="180753" y="233917"/>
            <a:ext cx="5582094"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Model Explainability</a:t>
            </a:r>
          </a:p>
        </p:txBody>
      </p:sp>
      <p:pic>
        <p:nvPicPr>
          <p:cNvPr id="4" name="Picture 3">
            <a:extLst>
              <a:ext uri="{FF2B5EF4-FFF2-40B4-BE49-F238E27FC236}">
                <a16:creationId xmlns:a16="http://schemas.microsoft.com/office/drawing/2014/main" id="{7150F9EA-6E6E-994A-9C29-A961019430C4}"/>
              </a:ext>
            </a:extLst>
          </p:cNvPr>
          <p:cNvPicPr>
            <a:picLocks noChangeAspect="1"/>
          </p:cNvPicPr>
          <p:nvPr/>
        </p:nvPicPr>
        <p:blipFill>
          <a:blip r:embed="rId4"/>
          <a:stretch>
            <a:fillRect/>
          </a:stretch>
        </p:blipFill>
        <p:spPr>
          <a:xfrm>
            <a:off x="315750" y="1054054"/>
            <a:ext cx="7899991" cy="2191911"/>
          </a:xfrm>
          <a:prstGeom prst="rect">
            <a:avLst/>
          </a:prstGeom>
        </p:spPr>
      </p:pic>
      <p:sp>
        <p:nvSpPr>
          <p:cNvPr id="5" name="Rectangle 4">
            <a:extLst>
              <a:ext uri="{FF2B5EF4-FFF2-40B4-BE49-F238E27FC236}">
                <a16:creationId xmlns:a16="http://schemas.microsoft.com/office/drawing/2014/main" id="{75C05255-4B84-3A48-8FA4-56788BDA672B}"/>
              </a:ext>
            </a:extLst>
          </p:cNvPr>
          <p:cNvSpPr/>
          <p:nvPr/>
        </p:nvSpPr>
        <p:spPr>
          <a:xfrm>
            <a:off x="315750" y="3604437"/>
            <a:ext cx="8115869" cy="1138773"/>
          </a:xfrm>
          <a:prstGeom prst="rect">
            <a:avLst/>
          </a:prstGeom>
        </p:spPr>
        <p:txBody>
          <a:bodyPr wrap="square">
            <a:spAutoFit/>
          </a:bodyPr>
          <a:lstStyle/>
          <a:p>
            <a:r>
              <a:rPr lang="en-US" sz="1800" dirty="0">
                <a:latin typeface="Apple Braille Pinpoint 8 Dot" pitchFamily="2" charset="0"/>
              </a:rPr>
              <a:t>This plot gives us the explainability of a single model prediction. Force plot can be used for error analysis, finding the explanation to specific instance prediction.</a:t>
            </a:r>
          </a:p>
          <a:p>
            <a:endParaRPr lang="en-US" dirty="0"/>
          </a:p>
        </p:txBody>
      </p:sp>
    </p:spTree>
    <p:extLst>
      <p:ext uri="{BB962C8B-B14F-4D97-AF65-F5344CB8AC3E}">
        <p14:creationId xmlns:p14="http://schemas.microsoft.com/office/powerpoint/2010/main" val="420059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EBD3C481-6723-EC48-BCAA-41534DCE3C84}"/>
              </a:ext>
            </a:extLst>
          </p:cNvPr>
          <p:cNvSpPr/>
          <p:nvPr/>
        </p:nvSpPr>
        <p:spPr>
          <a:xfrm>
            <a:off x="315750" y="340242"/>
            <a:ext cx="8512500" cy="4401205"/>
          </a:xfrm>
          <a:prstGeom prst="rect">
            <a:avLst/>
          </a:prstGeom>
        </p:spPr>
        <p:txBody>
          <a:bodyPr wrap="square">
            <a:spAutoFit/>
          </a:bodyPr>
          <a:lstStyle/>
          <a:p>
            <a:r>
              <a:rPr lang="en-IN" sz="2000" dirty="0">
                <a:solidFill>
                  <a:schemeClr val="tx1"/>
                </a:solidFill>
                <a:latin typeface="Arial Rounded MT Bold" panose="020F0704030504030204" pitchFamily="34" charset="77"/>
              </a:rPr>
              <a:t>From the plot we can see:</a:t>
            </a:r>
          </a:p>
          <a:p>
            <a:endParaRPr lang="en-IN" sz="2000" dirty="0">
              <a:solidFill>
                <a:schemeClr val="tx1"/>
              </a:solidFill>
              <a:latin typeface="Arial Rounded MT Bold" panose="020F0704030504030204" pitchFamily="34" charset="77"/>
            </a:endParaRP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The model output value: 42.14</a:t>
            </a: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The base value: this is the value that would be predicted if we didn’t know any features for the current instance. The base value is the average of the model output over the training dataset</a:t>
            </a: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The numbers on the plot arrows are the value of the feature for this instance.</a:t>
            </a: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Red represents features that pushed the model score higher, and blue representing features that pushed the score lower.</a:t>
            </a: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The bigger the arrow, the bigger the impact of the feature on the output.</a:t>
            </a:r>
          </a:p>
          <a:p>
            <a:pPr>
              <a:buClr>
                <a:srgbClr val="C00000"/>
              </a:buClr>
              <a:buFont typeface="Arial" panose="020B0604020202020204" pitchFamily="34" charset="0"/>
              <a:buChar char="•"/>
            </a:pPr>
            <a:r>
              <a:rPr lang="en-IN" sz="2000" dirty="0">
                <a:solidFill>
                  <a:schemeClr val="accent2"/>
                </a:solidFill>
                <a:latin typeface="Apple Braille Pinpoint 8 Dot" pitchFamily="2" charset="0"/>
              </a:rPr>
              <a:t> The amount of decrease or increase in the impact can be seen on the x-axis.</a:t>
            </a:r>
          </a:p>
        </p:txBody>
      </p:sp>
    </p:spTree>
    <p:extLst>
      <p:ext uri="{BB962C8B-B14F-4D97-AF65-F5344CB8AC3E}">
        <p14:creationId xmlns:p14="http://schemas.microsoft.com/office/powerpoint/2010/main" val="1770102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C19E0E9A-AC11-7D47-AFBA-F23623629BEE}"/>
              </a:ext>
            </a:extLst>
          </p:cNvPr>
          <p:cNvSpPr/>
          <p:nvPr/>
        </p:nvSpPr>
        <p:spPr>
          <a:xfrm>
            <a:off x="315750" y="216923"/>
            <a:ext cx="3804247" cy="400110"/>
          </a:xfrm>
          <a:prstGeom prst="rect">
            <a:avLst/>
          </a:prstGeom>
        </p:spPr>
        <p:txBody>
          <a:bodyPr wrap="none">
            <a:spAutoFit/>
          </a:bodyPr>
          <a:lstStyle/>
          <a:p>
            <a:r>
              <a:rPr lang="en-IN" sz="2000" dirty="0">
                <a:solidFill>
                  <a:schemeClr val="tx1"/>
                </a:solidFill>
                <a:latin typeface="Arial Rounded MT Bold" panose="020F0704030504030204" pitchFamily="34" charset="77"/>
              </a:rPr>
              <a:t>    Obtain a Bar Summary Plot</a:t>
            </a:r>
          </a:p>
        </p:txBody>
      </p:sp>
      <p:pic>
        <p:nvPicPr>
          <p:cNvPr id="4" name="Picture 3">
            <a:extLst>
              <a:ext uri="{FF2B5EF4-FFF2-40B4-BE49-F238E27FC236}">
                <a16:creationId xmlns:a16="http://schemas.microsoft.com/office/drawing/2014/main" id="{680BB2FD-4471-A047-94CF-532DA8D9120B}"/>
              </a:ext>
            </a:extLst>
          </p:cNvPr>
          <p:cNvPicPr>
            <a:picLocks noChangeAspect="1"/>
          </p:cNvPicPr>
          <p:nvPr/>
        </p:nvPicPr>
        <p:blipFill>
          <a:blip r:embed="rId4"/>
          <a:stretch>
            <a:fillRect/>
          </a:stretch>
        </p:blipFill>
        <p:spPr>
          <a:xfrm>
            <a:off x="723279" y="701983"/>
            <a:ext cx="4656795" cy="4186767"/>
          </a:xfrm>
          <a:prstGeom prst="rect">
            <a:avLst/>
          </a:prstGeom>
        </p:spPr>
      </p:pic>
    </p:spTree>
    <p:extLst>
      <p:ext uri="{BB962C8B-B14F-4D97-AF65-F5344CB8AC3E}">
        <p14:creationId xmlns:p14="http://schemas.microsoft.com/office/powerpoint/2010/main" val="902950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29071"/>
            <a:ext cx="9144000" cy="5143500"/>
          </a:xfrm>
          <a:prstGeom prst="rect">
            <a:avLst/>
          </a:prstGeom>
        </p:spPr>
      </p:pic>
      <p:sp>
        <p:nvSpPr>
          <p:cNvPr id="3" name="Rectangle 2">
            <a:extLst>
              <a:ext uri="{FF2B5EF4-FFF2-40B4-BE49-F238E27FC236}">
                <a16:creationId xmlns:a16="http://schemas.microsoft.com/office/drawing/2014/main" id="{E5683AB4-9948-CB49-BD11-6366B3C3C4CF}"/>
              </a:ext>
            </a:extLst>
          </p:cNvPr>
          <p:cNvSpPr/>
          <p:nvPr/>
        </p:nvSpPr>
        <p:spPr>
          <a:xfrm>
            <a:off x="315750" y="155392"/>
            <a:ext cx="3506088" cy="400110"/>
          </a:xfrm>
          <a:prstGeom prst="rect">
            <a:avLst/>
          </a:prstGeom>
        </p:spPr>
        <p:txBody>
          <a:bodyPr wrap="none">
            <a:spAutoFit/>
          </a:bodyPr>
          <a:lstStyle/>
          <a:p>
            <a:r>
              <a:rPr lang="en-IN" sz="2000" dirty="0">
                <a:solidFill>
                  <a:schemeClr val="tx1"/>
                </a:solidFill>
                <a:latin typeface="Arial Rounded MT Bold" panose="020F0704030504030204" pitchFamily="34" charset="77"/>
              </a:rPr>
              <a:t>Obtain a dot Summary Plot</a:t>
            </a:r>
          </a:p>
        </p:txBody>
      </p:sp>
      <p:pic>
        <p:nvPicPr>
          <p:cNvPr id="4" name="Picture 3">
            <a:extLst>
              <a:ext uri="{FF2B5EF4-FFF2-40B4-BE49-F238E27FC236}">
                <a16:creationId xmlns:a16="http://schemas.microsoft.com/office/drawing/2014/main" id="{863688A7-9194-7B45-BE81-1DE24AC0CF5B}"/>
              </a:ext>
            </a:extLst>
          </p:cNvPr>
          <p:cNvPicPr>
            <a:picLocks noChangeAspect="1"/>
          </p:cNvPicPr>
          <p:nvPr/>
        </p:nvPicPr>
        <p:blipFill>
          <a:blip r:embed="rId4"/>
          <a:stretch>
            <a:fillRect/>
          </a:stretch>
        </p:blipFill>
        <p:spPr>
          <a:xfrm>
            <a:off x="951808" y="681823"/>
            <a:ext cx="3917903" cy="4433945"/>
          </a:xfrm>
          <a:prstGeom prst="rect">
            <a:avLst/>
          </a:prstGeom>
        </p:spPr>
      </p:pic>
    </p:spTree>
    <p:extLst>
      <p:ext uri="{BB962C8B-B14F-4D97-AF65-F5344CB8AC3E}">
        <p14:creationId xmlns:p14="http://schemas.microsoft.com/office/powerpoint/2010/main" val="2934802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1659CB01-AB81-0D4E-B4CD-3E74222BFE37}"/>
              </a:ext>
            </a:extLst>
          </p:cNvPr>
          <p:cNvSpPr/>
          <p:nvPr/>
        </p:nvSpPr>
        <p:spPr>
          <a:xfrm>
            <a:off x="315750" y="631759"/>
            <a:ext cx="8285990" cy="3970318"/>
          </a:xfrm>
          <a:prstGeom prst="rect">
            <a:avLst/>
          </a:prstGeom>
        </p:spPr>
        <p:txBody>
          <a:bodyPr wrap="square">
            <a:spAutoFit/>
          </a:bodyPr>
          <a:lstStyle/>
          <a:p>
            <a:r>
              <a:rPr lang="en-IN" sz="2400" dirty="0">
                <a:solidFill>
                  <a:schemeClr val="tx1"/>
                </a:solidFill>
                <a:latin typeface="Arial Rounded MT Bold" panose="020F0704030504030204" pitchFamily="34" charset="77"/>
              </a:rPr>
              <a:t>Summary:</a:t>
            </a:r>
          </a:p>
          <a:p>
            <a:endParaRPr lang="en-IN" dirty="0">
              <a:solidFill>
                <a:srgbClr val="212121"/>
              </a:solidFill>
              <a:latin typeface="Roboto"/>
            </a:endParaRPr>
          </a:p>
          <a:p>
            <a:endParaRPr lang="en-IN" dirty="0">
              <a:solidFill>
                <a:srgbClr val="212121"/>
              </a:solidFill>
              <a:latin typeface="Roboto"/>
            </a:endParaRPr>
          </a:p>
          <a:p>
            <a:r>
              <a:rPr lang="en-IN" sz="2000" dirty="0">
                <a:solidFill>
                  <a:srgbClr val="212121"/>
                </a:solidFill>
                <a:latin typeface="Apple Braille Pinpoint 8 Dot" pitchFamily="2" charset="0"/>
              </a:rPr>
              <a:t>The summary plot combines the relevance of features with the effects of features. Each point on the summary plot represents a Shapley value for a single instance of a feature. The feature determines the position on the y-axis, and the Shapley value of each instance determines the position on the x-axis. You can see that the most essential feature, the hour, has a high Shapley value range. The colour denotes the feature's value, which ranges from low to high. Overlapping points are jittered in the y-axis direction to give us a sense of the Shapley value distribution per feature. The features are arranged in descending order of importance.</a:t>
            </a:r>
            <a:endParaRPr lang="en-US" sz="2000" dirty="0">
              <a:latin typeface="Apple Braille Pinpoint 8 Dot" pitchFamily="2" charset="0"/>
            </a:endParaRPr>
          </a:p>
        </p:txBody>
      </p:sp>
    </p:spTree>
    <p:extLst>
      <p:ext uri="{BB962C8B-B14F-4D97-AF65-F5344CB8AC3E}">
        <p14:creationId xmlns:p14="http://schemas.microsoft.com/office/powerpoint/2010/main" val="1749774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217112"/>
            <a:ext cx="9144000" cy="5143500"/>
          </a:xfrm>
          <a:prstGeom prst="rect">
            <a:avLst/>
          </a:prstGeom>
        </p:spPr>
      </p:pic>
      <p:sp>
        <p:nvSpPr>
          <p:cNvPr id="3" name="Rectangle 2">
            <a:extLst>
              <a:ext uri="{FF2B5EF4-FFF2-40B4-BE49-F238E27FC236}">
                <a16:creationId xmlns:a16="http://schemas.microsoft.com/office/drawing/2014/main" id="{37E5B6E2-ED5D-7040-B707-E0AB82924855}"/>
              </a:ext>
            </a:extLst>
          </p:cNvPr>
          <p:cNvSpPr/>
          <p:nvPr/>
        </p:nvSpPr>
        <p:spPr>
          <a:xfrm>
            <a:off x="315750" y="217112"/>
            <a:ext cx="2419252" cy="584775"/>
          </a:xfrm>
          <a:prstGeom prst="rect">
            <a:avLst/>
          </a:prstGeom>
        </p:spPr>
        <p:txBody>
          <a:bodyPr wrap="none">
            <a:spAutoFit/>
          </a:bodyPr>
          <a:lstStyle/>
          <a:p>
            <a:r>
              <a:rPr lang="en-IN" sz="3200" dirty="0">
                <a:solidFill>
                  <a:schemeClr val="tx1"/>
                </a:solidFill>
                <a:latin typeface="Arial Rounded MT Bold" panose="020F0704030504030204" pitchFamily="34" charset="77"/>
              </a:rPr>
              <a:t>Conclusion</a:t>
            </a:r>
            <a:endParaRPr lang="en-IN" sz="3600" dirty="0">
              <a:solidFill>
                <a:schemeClr val="tx1"/>
              </a:solidFill>
              <a:latin typeface="Arial Rounded MT Bold" panose="020F0704030504030204" pitchFamily="34" charset="77"/>
            </a:endParaRPr>
          </a:p>
        </p:txBody>
      </p:sp>
      <p:sp>
        <p:nvSpPr>
          <p:cNvPr id="4" name="Rectangle 3">
            <a:extLst>
              <a:ext uri="{FF2B5EF4-FFF2-40B4-BE49-F238E27FC236}">
                <a16:creationId xmlns:a16="http://schemas.microsoft.com/office/drawing/2014/main" id="{7902E036-E6E3-6344-B0F5-86B34E6D28F8}"/>
              </a:ext>
            </a:extLst>
          </p:cNvPr>
          <p:cNvSpPr/>
          <p:nvPr/>
        </p:nvSpPr>
        <p:spPr>
          <a:xfrm>
            <a:off x="315751" y="1019000"/>
            <a:ext cx="8828250" cy="3970318"/>
          </a:xfrm>
          <a:prstGeom prst="rect">
            <a:avLst/>
          </a:prstGeom>
        </p:spPr>
        <p:txBody>
          <a:bodyPr wrap="square">
            <a:spAutoFit/>
          </a:bodyPr>
          <a:lstStyle/>
          <a:p>
            <a:r>
              <a:rPr lang="en-IN" b="1" dirty="0"/>
              <a:t>The project's main goal is to predict appliance energy usage. First, we analyse the data. The data set is collected at regular intervals of time, so it is time series data, but we are not implementing time series techniques on the model due to a lack of awareness on time series</a:t>
            </a:r>
            <a:r>
              <a:rPr lang="en-IN" b="1" dirty="0">
                <a:solidFill>
                  <a:schemeClr val="accent2"/>
                </a:solidFill>
              </a:rPr>
              <a:t>. (Yet to be taught)</a:t>
            </a:r>
          </a:p>
          <a:p>
            <a:pPr marL="285750" indent="-285750">
              <a:buClr>
                <a:srgbClr val="C00000"/>
              </a:buClr>
              <a:buFont typeface="Arial" panose="020B0604020202020204" pitchFamily="34" charset="0"/>
              <a:buChar char="•"/>
            </a:pPr>
            <a:endParaRPr lang="en-IN" dirty="0"/>
          </a:p>
          <a:p>
            <a:pPr marL="285750" indent="-285750">
              <a:buClr>
                <a:srgbClr val="C00000"/>
              </a:buClr>
              <a:buFont typeface="Arial" panose="020B0604020202020204" pitchFamily="34" charset="0"/>
              <a:buChar char="•"/>
            </a:pPr>
            <a:r>
              <a:rPr lang="en-IN" dirty="0"/>
              <a:t>Many columns in the dataset are not normally distributed, and the target column is also right skewed.</a:t>
            </a:r>
          </a:p>
          <a:p>
            <a:pPr marL="285750" indent="-285750">
              <a:buClr>
                <a:srgbClr val="C00000"/>
              </a:buClr>
              <a:buFont typeface="Arial" panose="020B0604020202020204" pitchFamily="34" charset="0"/>
              <a:buChar char="•"/>
            </a:pPr>
            <a:r>
              <a:rPr lang="en-IN" dirty="0"/>
              <a:t>The dataset has many outliers and no null values.</a:t>
            </a:r>
          </a:p>
          <a:p>
            <a:pPr marL="285750" indent="-285750">
              <a:buClr>
                <a:srgbClr val="C00000"/>
              </a:buClr>
              <a:buFont typeface="Arial" panose="020B0604020202020204" pitchFamily="34" charset="0"/>
              <a:buChar char="•"/>
            </a:pPr>
            <a:r>
              <a:rPr lang="en-IN" dirty="0"/>
              <a:t>We have a high correlation with the dependent variable in the hours column, and many features have less than a 0.1 correlation with the dependent variable in the non linear dataset.</a:t>
            </a:r>
          </a:p>
          <a:p>
            <a:pPr marL="285750" indent="-285750">
              <a:buClr>
                <a:srgbClr val="C00000"/>
              </a:buClr>
              <a:buFont typeface="Arial" panose="020B0604020202020204" pitchFamily="34" charset="0"/>
              <a:buChar char="•"/>
            </a:pPr>
            <a:r>
              <a:rPr lang="en-IN" dirty="0"/>
              <a:t>Energy consumption is high in March and low in January, and a rise in temperature results in higher energy consumption.</a:t>
            </a:r>
          </a:p>
          <a:p>
            <a:pPr marL="285750" indent="-285750">
              <a:buClr>
                <a:srgbClr val="C00000"/>
              </a:buClr>
              <a:buFont typeface="Arial" panose="020B0604020202020204" pitchFamily="34" charset="0"/>
              <a:buChar char="•"/>
            </a:pPr>
            <a:r>
              <a:rPr lang="en-IN" dirty="0"/>
              <a:t>Decreased humidity leads to an increase in electricity consumption. Humidity is proportional to the dependent variable.</a:t>
            </a:r>
          </a:p>
          <a:p>
            <a:pPr marL="285750" indent="-285750">
              <a:buClr>
                <a:srgbClr val="C00000"/>
              </a:buClr>
              <a:buFont typeface="Arial" panose="020B0604020202020204" pitchFamily="34" charset="0"/>
              <a:buChar char="•"/>
            </a:pPr>
            <a:r>
              <a:rPr lang="en-IN" dirty="0"/>
              <a:t>The most important determining factor for energy consumption is the hour of day.</a:t>
            </a:r>
          </a:p>
          <a:p>
            <a:pPr marL="285750" indent="-285750">
              <a:buClr>
                <a:srgbClr val="C00000"/>
              </a:buClr>
              <a:buFont typeface="Arial" panose="020B0604020202020204" pitchFamily="34" charset="0"/>
              <a:buChar char="•"/>
            </a:pPr>
            <a:r>
              <a:rPr lang="en-IN" dirty="0"/>
              <a:t>During the evening hours of 16:00 to 20:00, there is a high usage of electricity of more than 140Wh. Electricity use is highest on weekends (Saturdays and Sundays). (more than 25% higher than on weekdays)</a:t>
            </a:r>
          </a:p>
          <a:p>
            <a:pPr marL="285750" indent="-285750">
              <a:buClr>
                <a:srgbClr val="C00000"/>
              </a:buClr>
              <a:buFont typeface="Arial" panose="020B0604020202020204" pitchFamily="34" charset="0"/>
              <a:buChar char="•"/>
            </a:pPr>
            <a:r>
              <a:rPr lang="en-IN" dirty="0"/>
              <a:t>As a feature, lights are extremely undervalued.</a:t>
            </a:r>
            <a:br>
              <a:rPr lang="en-IN" dirty="0">
                <a:solidFill>
                  <a:srgbClr val="212121"/>
                </a:solidFill>
                <a:latin typeface="Roboto"/>
              </a:rPr>
            </a:br>
            <a:endParaRPr lang="en-IN" dirty="0">
              <a:solidFill>
                <a:srgbClr val="212121"/>
              </a:solidFill>
              <a:latin typeface="Roboto"/>
            </a:endParaRPr>
          </a:p>
        </p:txBody>
      </p:sp>
    </p:spTree>
    <p:extLst>
      <p:ext uri="{BB962C8B-B14F-4D97-AF65-F5344CB8AC3E}">
        <p14:creationId xmlns:p14="http://schemas.microsoft.com/office/powerpoint/2010/main" val="2390612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44204"/>
            <a:ext cx="9144000" cy="5143500"/>
          </a:xfrm>
          <a:prstGeom prst="rect">
            <a:avLst/>
          </a:prstGeom>
        </p:spPr>
      </p:pic>
      <p:sp>
        <p:nvSpPr>
          <p:cNvPr id="4" name="Rectangle 3">
            <a:extLst>
              <a:ext uri="{FF2B5EF4-FFF2-40B4-BE49-F238E27FC236}">
                <a16:creationId xmlns:a16="http://schemas.microsoft.com/office/drawing/2014/main" id="{7902E036-E6E3-6344-B0F5-86B34E6D28F8}"/>
              </a:ext>
            </a:extLst>
          </p:cNvPr>
          <p:cNvSpPr/>
          <p:nvPr/>
        </p:nvSpPr>
        <p:spPr>
          <a:xfrm>
            <a:off x="315750" y="509500"/>
            <a:ext cx="8666885" cy="4739759"/>
          </a:xfrm>
          <a:prstGeom prst="rect">
            <a:avLst/>
          </a:prstGeom>
        </p:spPr>
        <p:txBody>
          <a:bodyPr wrap="square">
            <a:spAutoFit/>
          </a:bodyPr>
          <a:lstStyle/>
          <a:p>
            <a:r>
              <a:rPr lang="en-IN" dirty="0"/>
              <a:t>We excluded features that were not important for predicting the dependent variable using a variance threshold, f regression, and the Pearson correlation matrix. We removed outliers from our model using feature engineering.</a:t>
            </a:r>
          </a:p>
          <a:p>
            <a:pPr marL="285750" indent="-285750">
              <a:buClr>
                <a:schemeClr val="tx1"/>
              </a:buClr>
              <a:buFont typeface="Arial" panose="020B0604020202020204" pitchFamily="34" charset="0"/>
              <a:buChar char="•"/>
            </a:pPr>
            <a:r>
              <a:rPr lang="en-IN" dirty="0"/>
              <a:t>Implementing the XGBM and LGBM regression algorithms was done along with cross validation and hyperparameter adjustment on all models. Decision tree, Random forest, Gradient Boosting, and LinearRegression were also used. </a:t>
            </a:r>
            <a:r>
              <a:rPr lang="en-IN" b="1" dirty="0"/>
              <a:t>In a comparison of all models, the RandomForest regressor is the best, having a high r2 score, a low MSE, and a low RMSE value. </a:t>
            </a:r>
            <a:r>
              <a:rPr lang="en-IN" b="1" dirty="0">
                <a:solidFill>
                  <a:schemeClr val="tx2">
                    <a:lumMod val="50000"/>
                  </a:schemeClr>
                </a:solidFill>
              </a:rPr>
              <a:t>Due to the time series nature of the dataset and the lack of time series concept implementation, some overfitting is occurring </a:t>
            </a:r>
            <a:r>
              <a:rPr lang="en-IN" dirty="0"/>
              <a:t>The model explainability Shap approach is used to determine which attributes are crucial for predicting output and understanding the model. The most significant feature is the hour feature.</a:t>
            </a:r>
          </a:p>
          <a:p>
            <a:pPr marL="285750" indent="-285750">
              <a:buClr>
                <a:schemeClr val="tx1"/>
              </a:buClr>
              <a:buFont typeface="Arial" panose="020B0604020202020204" pitchFamily="34" charset="0"/>
              <a:buChar char="•"/>
            </a:pPr>
            <a:endParaRPr lang="en-IN" sz="1800" dirty="0">
              <a:solidFill>
                <a:schemeClr val="tx1"/>
              </a:solidFill>
              <a:latin typeface="Arial Rounded MT Bold" panose="020F0704030504030204" pitchFamily="34" charset="77"/>
            </a:endParaRPr>
          </a:p>
          <a:p>
            <a:pPr>
              <a:buClr>
                <a:schemeClr val="tx1"/>
              </a:buClr>
            </a:pPr>
            <a:r>
              <a:rPr lang="en-IN" sz="1800" dirty="0">
                <a:solidFill>
                  <a:schemeClr val="tx1"/>
                </a:solidFill>
                <a:latin typeface="Arial Rounded MT Bold" panose="020F0704030504030204" pitchFamily="34" charset="77"/>
              </a:rPr>
              <a:t>Improvement points:</a:t>
            </a:r>
          </a:p>
          <a:p>
            <a:pPr marL="285750" indent="-285750">
              <a:buClr>
                <a:schemeClr val="tx1"/>
              </a:buClr>
              <a:buFont typeface="Arial" panose="020B0604020202020204" pitchFamily="34" charset="0"/>
              <a:buChar char="•"/>
            </a:pPr>
            <a:r>
              <a:rPr lang="en-IN" dirty="0"/>
              <a:t>Definitely, we have a scope of improvement here, specially in the feature engineering.</a:t>
            </a:r>
          </a:p>
          <a:p>
            <a:pPr marL="285750" indent="-285750">
              <a:buClr>
                <a:schemeClr val="tx1"/>
              </a:buClr>
              <a:buFont typeface="Arial" panose="020B0604020202020204" pitchFamily="34" charset="0"/>
              <a:buChar char="•"/>
            </a:pPr>
            <a:r>
              <a:rPr lang="en-IN" dirty="0"/>
              <a:t>We may apply the time series concept to data that we obtain at regular intervals of time and analyse how the accuracy varies.</a:t>
            </a:r>
          </a:p>
          <a:p>
            <a:pPr marL="285750" indent="-285750">
              <a:buClr>
                <a:schemeClr val="tx1"/>
              </a:buClr>
              <a:buFont typeface="Arial" panose="020B0604020202020204" pitchFamily="34" charset="0"/>
              <a:buChar char="•"/>
            </a:pPr>
            <a:r>
              <a:rPr lang="en-IN" dirty="0"/>
              <a:t>Since there is just data for one house, analysing several houses will yield vital information.</a:t>
            </a:r>
          </a:p>
          <a:p>
            <a:pPr marL="285750" indent="-285750">
              <a:buClr>
                <a:schemeClr val="tx1"/>
              </a:buClr>
              <a:buFont typeface="Arial" panose="020B0604020202020204" pitchFamily="34" charset="0"/>
              <a:buChar char="•"/>
            </a:pPr>
            <a:r>
              <a:rPr lang="en-IN" dirty="0"/>
              <a:t>Additional information may be gained from aspects like the house's geometry and its occupant population over time.</a:t>
            </a:r>
          </a:p>
          <a:p>
            <a:pPr marL="285750" indent="-285750">
              <a:buClr>
                <a:schemeClr val="tx1"/>
              </a:buClr>
              <a:buFont typeface="Arial" panose="020B0604020202020204" pitchFamily="34" charset="0"/>
              <a:buChar char="•"/>
            </a:pPr>
            <a:r>
              <a:rPr lang="en-IN" dirty="0"/>
              <a:t>For better data gathering, positioning and sensor quality can be analysed.</a:t>
            </a:r>
          </a:p>
          <a:p>
            <a:br>
              <a:rPr lang="en-IN" dirty="0">
                <a:solidFill>
                  <a:srgbClr val="212121"/>
                </a:solidFill>
                <a:latin typeface="Roboto"/>
              </a:rPr>
            </a:br>
            <a:endParaRPr lang="en-IN" dirty="0">
              <a:solidFill>
                <a:srgbClr val="212121"/>
              </a:solidFill>
              <a:latin typeface="Roboto"/>
            </a:endParaRPr>
          </a:p>
        </p:txBody>
      </p:sp>
    </p:spTree>
    <p:extLst>
      <p:ext uri="{BB962C8B-B14F-4D97-AF65-F5344CB8AC3E}">
        <p14:creationId xmlns:p14="http://schemas.microsoft.com/office/powerpoint/2010/main" val="49155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206"/>
            <a:ext cx="9144000" cy="5143500"/>
          </a:xfrm>
          <a:prstGeom prst="rect">
            <a:avLst/>
          </a:prstGeom>
        </p:spPr>
      </p:pic>
      <p:pic>
        <p:nvPicPr>
          <p:cNvPr id="6" name="Picture 5">
            <a:extLst>
              <a:ext uri="{FF2B5EF4-FFF2-40B4-BE49-F238E27FC236}">
                <a16:creationId xmlns:a16="http://schemas.microsoft.com/office/drawing/2014/main" id="{ADEDCA35-9808-A941-9386-9FD29B44AADF}"/>
              </a:ext>
            </a:extLst>
          </p:cNvPr>
          <p:cNvPicPr>
            <a:picLocks noChangeAspect="1"/>
          </p:cNvPicPr>
          <p:nvPr/>
        </p:nvPicPr>
        <p:blipFill>
          <a:blip r:embed="rId4"/>
          <a:stretch>
            <a:fillRect/>
          </a:stretch>
        </p:blipFill>
        <p:spPr>
          <a:xfrm>
            <a:off x="5861172" y="896677"/>
            <a:ext cx="3282828" cy="2796782"/>
          </a:xfrm>
          <a:prstGeom prst="rect">
            <a:avLst/>
          </a:prstGeom>
        </p:spPr>
      </p:pic>
      <p:sp>
        <p:nvSpPr>
          <p:cNvPr id="7" name="Rectangle 6">
            <a:extLst>
              <a:ext uri="{FF2B5EF4-FFF2-40B4-BE49-F238E27FC236}">
                <a16:creationId xmlns:a16="http://schemas.microsoft.com/office/drawing/2014/main" id="{C9DA56C5-747B-804D-9026-F0FC6D21BE8F}"/>
              </a:ext>
            </a:extLst>
          </p:cNvPr>
          <p:cNvSpPr/>
          <p:nvPr/>
        </p:nvSpPr>
        <p:spPr>
          <a:xfrm>
            <a:off x="206188" y="161366"/>
            <a:ext cx="5943600" cy="4924425"/>
          </a:xfrm>
          <a:prstGeom prst="rect">
            <a:avLst/>
          </a:prstGeom>
        </p:spPr>
        <p:txBody>
          <a:bodyPr wrap="square">
            <a:spAutoFit/>
          </a:bodyPr>
          <a:lstStyle/>
          <a:p>
            <a:r>
              <a:rPr lang="en-IN" sz="2400" dirty="0">
                <a:solidFill>
                  <a:schemeClr val="tx1"/>
                </a:solidFill>
                <a:latin typeface="Arial Rounded MT Bold" panose="020F0704030504030204" pitchFamily="34" charset="77"/>
                <a:cs typeface="Times New Roman" panose="02020603050405020304" pitchFamily="18" charset="0"/>
              </a:rPr>
              <a:t>Problem Statement</a:t>
            </a:r>
          </a:p>
          <a:p>
            <a:endParaRPr lang="en-IN" sz="2000" dirty="0">
              <a:latin typeface="Bangla Sangam MN" panose="02000000000000000000" pitchFamily="2" charset="0"/>
              <a:cs typeface="Bangla Sangam MN" panose="02000000000000000000" pitchFamily="2" charset="0"/>
            </a:endParaRPr>
          </a:p>
          <a:p>
            <a:r>
              <a:rPr lang="en-IN" sz="1800" dirty="0">
                <a:latin typeface="Apple Braille Pinpoint 8 Dot" pitchFamily="2" charset="0"/>
                <a:cs typeface="Times New Roman" panose="02020603050405020304" pitchFamily="18" charset="0"/>
              </a:rPr>
              <a:t>The data set is at 10 min for about 4.5 months. The house temperature and humidity conditions were monitored with a ZigBee wireless sensor network. Each wireless node transmitted the temperature and humidity conditions around 3.3 min. Then, the wireless data was averaged for 10 minutes periods. The energy data was logged every 10 minutes with mbus energy meters. Weather from the nearest airport weather station (Chievres Airport, Belgium) was downloaded from a public data set from Reliable Prognosis (rp5.ru) and merged together with the experimental data sets using the date and time column. Two random variables have been included in the data set for testing the regression models and to filter out non-predictive attributes (parameters).</a:t>
            </a:r>
            <a:endParaRPr lang="en-US" sz="1800" dirty="0">
              <a:latin typeface="Apple Braille Pinpoint 8 Dot" pitchFamily="2" charset="0"/>
              <a:cs typeface="Times New Roman" panose="02020603050405020304" pitchFamily="18" charset="0"/>
            </a:endParaRPr>
          </a:p>
        </p:txBody>
      </p:sp>
    </p:spTree>
    <p:extLst>
      <p:ext uri="{BB962C8B-B14F-4D97-AF65-F5344CB8AC3E}">
        <p14:creationId xmlns:p14="http://schemas.microsoft.com/office/powerpoint/2010/main" val="3564304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2EB5EB8B-B49F-7B41-8D74-C397F7D1797C}"/>
              </a:ext>
            </a:extLst>
          </p:cNvPr>
          <p:cNvSpPr/>
          <p:nvPr/>
        </p:nvSpPr>
        <p:spPr>
          <a:xfrm>
            <a:off x="568449" y="565538"/>
            <a:ext cx="2275032"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Future Work</a:t>
            </a:r>
          </a:p>
        </p:txBody>
      </p:sp>
      <p:sp>
        <p:nvSpPr>
          <p:cNvPr id="4" name="Rectangle 3">
            <a:extLst>
              <a:ext uri="{FF2B5EF4-FFF2-40B4-BE49-F238E27FC236}">
                <a16:creationId xmlns:a16="http://schemas.microsoft.com/office/drawing/2014/main" id="{B015E6EF-5DEC-6D46-9B23-8CFB4D3F69C1}"/>
              </a:ext>
            </a:extLst>
          </p:cNvPr>
          <p:cNvSpPr/>
          <p:nvPr/>
        </p:nvSpPr>
        <p:spPr>
          <a:xfrm>
            <a:off x="568449" y="1281953"/>
            <a:ext cx="7544610" cy="1015663"/>
          </a:xfrm>
          <a:prstGeom prst="rect">
            <a:avLst/>
          </a:prstGeom>
        </p:spPr>
        <p:txBody>
          <a:bodyPr wrap="square">
            <a:spAutoFit/>
          </a:bodyPr>
          <a:lstStyle/>
          <a:p>
            <a:r>
              <a:rPr lang="en-IN" sz="2000" dirty="0">
                <a:solidFill>
                  <a:srgbClr val="212121"/>
                </a:solidFill>
                <a:latin typeface="Apple Braille Pinpoint 8 Dot" pitchFamily="2" charset="0"/>
              </a:rPr>
              <a:t>Due to the availability of time features, we can do dynamic regression time series modelling. We can use topic modelling to address views in each topic separately.</a:t>
            </a:r>
            <a:endParaRPr lang="en-US" sz="2000" dirty="0">
              <a:latin typeface="Apple Braille Pinpoint 8 Dot" pitchFamily="2" charset="0"/>
            </a:endParaRPr>
          </a:p>
        </p:txBody>
      </p:sp>
      <p:pic>
        <p:nvPicPr>
          <p:cNvPr id="7" name="Picture 6">
            <a:extLst>
              <a:ext uri="{FF2B5EF4-FFF2-40B4-BE49-F238E27FC236}">
                <a16:creationId xmlns:a16="http://schemas.microsoft.com/office/drawing/2014/main" id="{BB6F374F-6001-434D-838F-D14510727272}"/>
              </a:ext>
            </a:extLst>
          </p:cNvPr>
          <p:cNvPicPr>
            <a:picLocks noChangeAspect="1"/>
          </p:cNvPicPr>
          <p:nvPr/>
        </p:nvPicPr>
        <p:blipFill>
          <a:blip r:embed="rId4"/>
          <a:stretch>
            <a:fillRect/>
          </a:stretch>
        </p:blipFill>
        <p:spPr>
          <a:xfrm>
            <a:off x="6276684" y="2401900"/>
            <a:ext cx="2709441" cy="2001600"/>
          </a:xfrm>
          <a:prstGeom prst="rect">
            <a:avLst/>
          </a:prstGeom>
        </p:spPr>
      </p:pic>
    </p:spTree>
    <p:extLst>
      <p:ext uri="{BB962C8B-B14F-4D97-AF65-F5344CB8AC3E}">
        <p14:creationId xmlns:p14="http://schemas.microsoft.com/office/powerpoint/2010/main" val="2480262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E034CB8E-C1F3-3645-A551-82804A848F2D}"/>
              </a:ext>
            </a:extLst>
          </p:cNvPr>
          <p:cNvPicPr>
            <a:picLocks noChangeAspect="1"/>
          </p:cNvPicPr>
          <p:nvPr/>
        </p:nvPicPr>
        <p:blipFill>
          <a:blip r:embed="rId4"/>
          <a:stretch>
            <a:fillRect/>
          </a:stretch>
        </p:blipFill>
        <p:spPr>
          <a:xfrm>
            <a:off x="1031358" y="1095153"/>
            <a:ext cx="7538483" cy="3199147"/>
          </a:xfrm>
          <a:prstGeom prst="rect">
            <a:avLst/>
          </a:prstGeom>
        </p:spPr>
      </p:pic>
    </p:spTree>
    <p:extLst>
      <p:ext uri="{BB962C8B-B14F-4D97-AF65-F5344CB8AC3E}">
        <p14:creationId xmlns:p14="http://schemas.microsoft.com/office/powerpoint/2010/main" val="98557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304800"/>
            <a:ext cx="5896790" cy="4598894"/>
          </a:xfrm>
          <a:prstGeom prst="rect">
            <a:avLst/>
          </a:prstGeom>
          <a:noFill/>
          <a:ln>
            <a:noFill/>
          </a:ln>
        </p:spPr>
        <p:txBody>
          <a:bodyPr spcFirstLastPara="1" wrap="square" lIns="91425" tIns="91425" rIns="91425" bIns="91425" anchor="b" anchorCtr="0">
            <a:noAutofit/>
          </a:bodyPr>
          <a:lstStyle/>
          <a:p>
            <a:pPr algn="l"/>
            <a:br>
              <a:rPr lang="en-IN" sz="1200" dirty="0">
                <a:solidFill>
                  <a:schemeClr val="accent2"/>
                </a:solidFill>
                <a:latin typeface="Roboto"/>
              </a:rPr>
            </a:br>
            <a:br>
              <a:rPr lang="en-IN" sz="1200" dirty="0">
                <a:solidFill>
                  <a:schemeClr val="accent2"/>
                </a:solidFill>
                <a:latin typeface="Roboto"/>
              </a:rPr>
            </a:br>
            <a:r>
              <a:rPr lang="en-IN" sz="1200" dirty="0">
                <a:solidFill>
                  <a:schemeClr val="accent2"/>
                </a:solidFill>
                <a:latin typeface="Roboto"/>
              </a:rPr>
              <a:t> </a:t>
            </a: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br>
              <a:rPr lang="en-IN" sz="1200" dirty="0">
                <a:solidFill>
                  <a:schemeClr val="accent2"/>
                </a:solidFill>
                <a:latin typeface="Roboto"/>
              </a:rPr>
            </a:b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3FC1E615-2E9E-6A46-ADD0-E248D98C925D}"/>
              </a:ext>
            </a:extLst>
          </p:cNvPr>
          <p:cNvPicPr>
            <a:picLocks noChangeAspect="1"/>
          </p:cNvPicPr>
          <p:nvPr/>
        </p:nvPicPr>
        <p:blipFill>
          <a:blip r:embed="rId3"/>
          <a:stretch>
            <a:fillRect/>
          </a:stretch>
        </p:blipFill>
        <p:spPr>
          <a:xfrm>
            <a:off x="6042210" y="1048870"/>
            <a:ext cx="2743201" cy="1945984"/>
          </a:xfrm>
          <a:prstGeom prst="rect">
            <a:avLst/>
          </a:prstGeom>
        </p:spPr>
      </p:pic>
      <p:sp>
        <p:nvSpPr>
          <p:cNvPr id="7" name="TextBox 6">
            <a:extLst>
              <a:ext uri="{FF2B5EF4-FFF2-40B4-BE49-F238E27FC236}">
                <a16:creationId xmlns:a16="http://schemas.microsoft.com/office/drawing/2014/main" id="{38955C38-18BC-5B45-A5ED-DFDA38D3CDCD}"/>
              </a:ext>
            </a:extLst>
          </p:cNvPr>
          <p:cNvSpPr txBox="1"/>
          <p:nvPr/>
        </p:nvSpPr>
        <p:spPr>
          <a:xfrm>
            <a:off x="315750" y="125506"/>
            <a:ext cx="5726460" cy="4401205"/>
          </a:xfrm>
          <a:prstGeom prst="rect">
            <a:avLst/>
          </a:prstGeom>
          <a:noFill/>
        </p:spPr>
        <p:txBody>
          <a:bodyPr wrap="square" rtlCol="0">
            <a:spAutoFit/>
          </a:bodyPr>
          <a:lstStyle/>
          <a:p>
            <a:br>
              <a:rPr lang="en-IN" dirty="0"/>
            </a:br>
            <a:r>
              <a:rPr lang="en-IN" sz="3200" dirty="0">
                <a:solidFill>
                  <a:schemeClr val="tx1"/>
                </a:solidFill>
                <a:latin typeface="Arial Rounded MT Bold" panose="020F0704030504030204" pitchFamily="34" charset="77"/>
              </a:rPr>
              <a:t>Objective</a:t>
            </a:r>
          </a:p>
          <a:p>
            <a:endParaRPr lang="en-IN" dirty="0"/>
          </a:p>
          <a:p>
            <a:r>
              <a:rPr lang="en-IN" sz="2000" dirty="0"/>
              <a:t>Energy usage is rapidly increasing in today's world. We are experiencing a lack of energy due to the increased energy consumption in some regions of the world, which is causing environmental damage. Our main purpose in this project is to analyse what factors are affecting the increase energy consumption of home appliances, how we may reduce energy consumption of home appliances, and predict energy consumption of appliances using regression models.</a:t>
            </a:r>
            <a:endParaRPr lang="en-US" sz="2000" dirty="0"/>
          </a:p>
        </p:txBody>
      </p:sp>
    </p:spTree>
    <p:extLst>
      <p:ext uri="{BB962C8B-B14F-4D97-AF65-F5344CB8AC3E}">
        <p14:creationId xmlns:p14="http://schemas.microsoft.com/office/powerpoint/2010/main" val="592247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286871"/>
            <a:ext cx="8512500" cy="400742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A801DE1D-DC87-9043-A5B4-307336B124AB}"/>
              </a:ext>
            </a:extLst>
          </p:cNvPr>
          <p:cNvSpPr/>
          <p:nvPr/>
        </p:nvSpPr>
        <p:spPr>
          <a:xfrm>
            <a:off x="315750" y="224119"/>
            <a:ext cx="7017380" cy="5088330"/>
          </a:xfrm>
          <a:prstGeom prst="rect">
            <a:avLst/>
          </a:prstGeom>
        </p:spPr>
        <p:txBody>
          <a:bodyPr wrap="square">
            <a:spAutoFit/>
          </a:bodyPr>
          <a:lstStyle/>
          <a:p>
            <a:r>
              <a:rPr lang="en-IN" sz="2400" dirty="0">
                <a:solidFill>
                  <a:schemeClr val="tx1"/>
                </a:solidFill>
                <a:latin typeface="Arial Rounded MT Bold" panose="020F0704030504030204" pitchFamily="34" charset="77"/>
              </a:rPr>
              <a:t>Data set information</a:t>
            </a:r>
          </a:p>
          <a:p>
            <a:endParaRPr lang="en-IN" sz="1600" dirty="0">
              <a:solidFill>
                <a:schemeClr val="accent2"/>
              </a:solidFill>
              <a:latin typeface="Arial Rounded MT Bold" panose="020F0704030504030204" pitchFamily="34" charset="77"/>
            </a:endParaRPr>
          </a:p>
          <a:p>
            <a:r>
              <a:rPr lang="en-IN" sz="1600" b="1" dirty="0">
                <a:solidFill>
                  <a:schemeClr val="bg1"/>
                </a:solidFill>
                <a:latin typeface="Arial Rounded MT Bold" panose="020F0704030504030204" pitchFamily="34" charset="77"/>
              </a:rPr>
              <a:t>Columns Used:</a:t>
            </a:r>
          </a:p>
          <a:p>
            <a:endParaRPr lang="en-IN" sz="1600" dirty="0">
              <a:solidFill>
                <a:schemeClr val="accent2"/>
              </a:solidFill>
              <a:latin typeface="Roboto"/>
            </a:endParaRPr>
          </a:p>
          <a:p>
            <a:pPr>
              <a:buFont typeface="+mj-lt"/>
              <a:buAutoNum type="arabicPeriod"/>
            </a:pPr>
            <a:r>
              <a:rPr lang="en-IN" sz="1600" dirty="0">
                <a:solidFill>
                  <a:schemeClr val="accent2"/>
                </a:solidFill>
                <a:latin typeface="Roboto"/>
              </a:rPr>
              <a:t>  Date time year-month-day hour:minute:second</a:t>
            </a:r>
          </a:p>
          <a:p>
            <a:pPr>
              <a:buFont typeface="+mj-lt"/>
              <a:buAutoNum type="arabicPeriod"/>
            </a:pPr>
            <a:r>
              <a:rPr lang="en-IN" sz="1600" dirty="0">
                <a:solidFill>
                  <a:schemeClr val="accent2"/>
                </a:solidFill>
                <a:latin typeface="Roboto"/>
              </a:rPr>
              <a:t>  Appliances, energy use in Wh</a:t>
            </a:r>
          </a:p>
          <a:p>
            <a:pPr>
              <a:buFont typeface="+mj-lt"/>
              <a:buAutoNum type="arabicPeriod"/>
            </a:pPr>
            <a:r>
              <a:rPr lang="en-IN" sz="1600" dirty="0">
                <a:solidFill>
                  <a:schemeClr val="accent2"/>
                </a:solidFill>
                <a:latin typeface="Roboto"/>
              </a:rPr>
              <a:t>  Lights, energy use of light fixtures in the house in Wh</a:t>
            </a:r>
          </a:p>
          <a:p>
            <a:pPr>
              <a:buFont typeface="+mj-lt"/>
              <a:buAutoNum type="arabicPeriod"/>
            </a:pPr>
            <a:r>
              <a:rPr lang="en-IN" sz="1600" dirty="0">
                <a:solidFill>
                  <a:schemeClr val="accent2"/>
                </a:solidFill>
                <a:latin typeface="Roboto"/>
              </a:rPr>
              <a:t>  T1, Temperature in kitchen area, in Celsius</a:t>
            </a:r>
          </a:p>
          <a:p>
            <a:pPr>
              <a:buFont typeface="+mj-lt"/>
              <a:buAutoNum type="arabicPeriod"/>
            </a:pPr>
            <a:r>
              <a:rPr lang="en-IN" sz="1600" dirty="0">
                <a:solidFill>
                  <a:schemeClr val="accent2"/>
                </a:solidFill>
                <a:latin typeface="Roboto"/>
              </a:rPr>
              <a:t>  RH_1, Humidity in kitchen area, in %</a:t>
            </a:r>
          </a:p>
          <a:p>
            <a:pPr>
              <a:buFont typeface="+mj-lt"/>
              <a:buAutoNum type="arabicPeriod"/>
            </a:pPr>
            <a:r>
              <a:rPr lang="en-IN" sz="1600" dirty="0">
                <a:solidFill>
                  <a:schemeClr val="accent2"/>
                </a:solidFill>
                <a:latin typeface="Roboto"/>
              </a:rPr>
              <a:t>  T2, Temperature in living room area, in Celsius</a:t>
            </a:r>
          </a:p>
          <a:p>
            <a:pPr>
              <a:buFont typeface="+mj-lt"/>
              <a:buAutoNum type="arabicPeriod"/>
            </a:pPr>
            <a:r>
              <a:rPr lang="en-IN" sz="1600" dirty="0">
                <a:solidFill>
                  <a:schemeClr val="accent2"/>
                </a:solidFill>
                <a:latin typeface="Roboto"/>
              </a:rPr>
              <a:t>   RH_2, Humidity in living room area, in %</a:t>
            </a:r>
          </a:p>
          <a:p>
            <a:pPr>
              <a:buFont typeface="+mj-lt"/>
              <a:buAutoNum type="arabicPeriod"/>
            </a:pPr>
            <a:r>
              <a:rPr lang="en-IN" sz="1600" dirty="0">
                <a:solidFill>
                  <a:schemeClr val="accent2"/>
                </a:solidFill>
                <a:latin typeface="Roboto"/>
              </a:rPr>
              <a:t>   T3, Temperature in laundry room area</a:t>
            </a:r>
          </a:p>
          <a:p>
            <a:pPr>
              <a:buFont typeface="+mj-lt"/>
              <a:buAutoNum type="arabicPeriod"/>
            </a:pPr>
            <a:r>
              <a:rPr lang="en-IN" sz="1600" dirty="0">
                <a:solidFill>
                  <a:schemeClr val="accent2"/>
                </a:solidFill>
                <a:latin typeface="Roboto"/>
              </a:rPr>
              <a:t>   RH_3, Humidity in laundry room area, in %</a:t>
            </a:r>
          </a:p>
          <a:p>
            <a:pPr>
              <a:buFont typeface="+mj-lt"/>
              <a:buAutoNum type="arabicPeriod"/>
            </a:pPr>
            <a:r>
              <a:rPr lang="en-IN" sz="1600" dirty="0">
                <a:solidFill>
                  <a:schemeClr val="accent2"/>
                </a:solidFill>
                <a:latin typeface="Roboto"/>
              </a:rPr>
              <a:t> T4, Temperature in office room, in Celsius</a:t>
            </a:r>
          </a:p>
          <a:p>
            <a:pPr>
              <a:buFont typeface="+mj-lt"/>
              <a:buAutoNum type="arabicPeriod"/>
            </a:pPr>
            <a:r>
              <a:rPr lang="en-IN" sz="1600" dirty="0">
                <a:solidFill>
                  <a:schemeClr val="accent2"/>
                </a:solidFill>
                <a:latin typeface="Roboto"/>
              </a:rPr>
              <a:t> RH_4, Humidity in office room, in %</a:t>
            </a:r>
          </a:p>
          <a:p>
            <a:pPr>
              <a:buFont typeface="+mj-lt"/>
              <a:buAutoNum type="arabicPeriod"/>
            </a:pPr>
            <a:r>
              <a:rPr lang="en-IN" sz="1600" dirty="0">
                <a:solidFill>
                  <a:schemeClr val="accent2"/>
                </a:solidFill>
                <a:latin typeface="Roboto"/>
              </a:rPr>
              <a:t> T5, Temperature in bathroom, in Celsius</a:t>
            </a:r>
          </a:p>
          <a:p>
            <a:pPr>
              <a:buFont typeface="+mj-lt"/>
              <a:buAutoNum type="arabicPeriod"/>
            </a:pPr>
            <a:r>
              <a:rPr lang="en-IN" sz="1600" dirty="0">
                <a:solidFill>
                  <a:schemeClr val="accent2"/>
                </a:solidFill>
                <a:latin typeface="Roboto"/>
              </a:rPr>
              <a:t> RH_5, Humidity in bathroom, in %</a:t>
            </a:r>
          </a:p>
          <a:p>
            <a:pPr>
              <a:buFont typeface="+mj-lt"/>
              <a:buAutoNum type="arabicPeriod"/>
            </a:pPr>
            <a:r>
              <a:rPr lang="en-IN" sz="1600" dirty="0">
                <a:solidFill>
                  <a:schemeClr val="accent2"/>
                </a:solidFill>
                <a:latin typeface="Roboto"/>
              </a:rPr>
              <a:t> T6, Temperature outside the building (north side), in Celsius</a:t>
            </a:r>
          </a:p>
          <a:p>
            <a:pPr>
              <a:buFont typeface="+mj-lt"/>
              <a:buAutoNum type="arabicPeriod"/>
            </a:pPr>
            <a:r>
              <a:rPr lang="en-IN" sz="1600" dirty="0">
                <a:solidFill>
                  <a:schemeClr val="accent2"/>
                </a:solidFill>
                <a:latin typeface="Roboto"/>
              </a:rPr>
              <a:t> RH_6, Humidity outside the building (north side), in %</a:t>
            </a:r>
          </a:p>
          <a:p>
            <a:endParaRPr lang="en-IN" sz="1100" dirty="0">
              <a:solidFill>
                <a:srgbClr val="D5D5D5"/>
              </a:solidFill>
              <a:latin typeface="Roboto"/>
            </a:endParaRPr>
          </a:p>
        </p:txBody>
      </p:sp>
    </p:spTree>
    <p:extLst>
      <p:ext uri="{BB962C8B-B14F-4D97-AF65-F5344CB8AC3E}">
        <p14:creationId xmlns:p14="http://schemas.microsoft.com/office/powerpoint/2010/main" val="1325776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E5378791-5FFC-D54C-B8F2-CDD2BB313894}"/>
              </a:ext>
            </a:extLst>
          </p:cNvPr>
          <p:cNvSpPr/>
          <p:nvPr/>
        </p:nvSpPr>
        <p:spPr>
          <a:xfrm>
            <a:off x="421341" y="313765"/>
            <a:ext cx="7288305" cy="4001095"/>
          </a:xfrm>
          <a:prstGeom prst="rect">
            <a:avLst/>
          </a:prstGeom>
        </p:spPr>
        <p:txBody>
          <a:bodyPr wrap="square">
            <a:spAutoFit/>
          </a:bodyPr>
          <a:lstStyle/>
          <a:p>
            <a:endParaRPr lang="en-IN" dirty="0">
              <a:solidFill>
                <a:schemeClr val="accent2"/>
              </a:solidFill>
              <a:latin typeface="Roboto"/>
            </a:endParaRPr>
          </a:p>
          <a:p>
            <a:r>
              <a:rPr lang="en-IN" sz="1600" dirty="0"/>
              <a:t>16.  T7, Temperature in ironing room , in Celsius</a:t>
            </a:r>
          </a:p>
          <a:p>
            <a:r>
              <a:rPr lang="en-IN" sz="1600" dirty="0">
                <a:solidFill>
                  <a:schemeClr val="accent2"/>
                </a:solidFill>
                <a:latin typeface="Roboto"/>
              </a:rPr>
              <a:t>17.  RH_7, Humidity in ironing room, in %</a:t>
            </a:r>
          </a:p>
          <a:p>
            <a:r>
              <a:rPr lang="en-IN" sz="1600" dirty="0">
                <a:solidFill>
                  <a:schemeClr val="accent2"/>
                </a:solidFill>
                <a:latin typeface="Roboto"/>
              </a:rPr>
              <a:t>18.  T8, Temperature in teenager room 2, in Celsius</a:t>
            </a:r>
          </a:p>
          <a:p>
            <a:r>
              <a:rPr lang="en-IN" sz="1600" dirty="0">
                <a:solidFill>
                  <a:schemeClr val="accent2"/>
                </a:solidFill>
                <a:latin typeface="Roboto"/>
              </a:rPr>
              <a:t>19.  RH_8, Humidity in teenager room 2, in %</a:t>
            </a:r>
          </a:p>
          <a:p>
            <a:r>
              <a:rPr lang="en-IN" sz="1600" dirty="0">
                <a:solidFill>
                  <a:schemeClr val="accent2"/>
                </a:solidFill>
                <a:latin typeface="Roboto"/>
              </a:rPr>
              <a:t>20.  T9, Temperature in parents room, in Celsius</a:t>
            </a:r>
          </a:p>
          <a:p>
            <a:r>
              <a:rPr lang="en-IN" sz="1600" dirty="0">
                <a:solidFill>
                  <a:schemeClr val="accent2"/>
                </a:solidFill>
                <a:latin typeface="Roboto"/>
              </a:rPr>
              <a:t>21.  RH_9, Humidity in parents room, in %</a:t>
            </a:r>
          </a:p>
          <a:p>
            <a:r>
              <a:rPr lang="en-IN" sz="1600" dirty="0">
                <a:solidFill>
                  <a:schemeClr val="accent2"/>
                </a:solidFill>
                <a:latin typeface="Roboto"/>
              </a:rPr>
              <a:t>22.  To, Temperature outside (from Chievres weather station), in                                                                     Celsius</a:t>
            </a:r>
          </a:p>
          <a:p>
            <a:r>
              <a:rPr lang="en-IN" sz="1600" dirty="0">
                <a:solidFill>
                  <a:schemeClr val="accent2"/>
                </a:solidFill>
                <a:latin typeface="Roboto"/>
              </a:rPr>
              <a:t>23.  Pressure (from Chievres weather station), in mm Hg</a:t>
            </a:r>
          </a:p>
          <a:p>
            <a:r>
              <a:rPr lang="en-IN" sz="1600" dirty="0">
                <a:solidFill>
                  <a:schemeClr val="accent2"/>
                </a:solidFill>
                <a:latin typeface="Roboto"/>
              </a:rPr>
              <a:t>24.  RH_out, Humidity outside (from Chievres weather station), in %</a:t>
            </a:r>
          </a:p>
          <a:p>
            <a:r>
              <a:rPr lang="en-IN" sz="1600" dirty="0">
                <a:solidFill>
                  <a:schemeClr val="accent2"/>
                </a:solidFill>
                <a:latin typeface="Roboto"/>
              </a:rPr>
              <a:t>25.  Wind speed (from Chievres weather station), in m/s</a:t>
            </a:r>
          </a:p>
          <a:p>
            <a:r>
              <a:rPr lang="en-IN" sz="1600" dirty="0">
                <a:solidFill>
                  <a:schemeClr val="accent2"/>
                </a:solidFill>
                <a:latin typeface="Roboto"/>
              </a:rPr>
              <a:t>26.  Visibility (from Chievres weather station), in km</a:t>
            </a:r>
          </a:p>
          <a:p>
            <a:r>
              <a:rPr lang="en-IN" sz="1600" dirty="0">
                <a:solidFill>
                  <a:schemeClr val="accent2"/>
                </a:solidFill>
                <a:latin typeface="Roboto"/>
              </a:rPr>
              <a:t>27.  Tdewpoint (from Chievres weather station), Â°C</a:t>
            </a:r>
          </a:p>
          <a:p>
            <a:r>
              <a:rPr lang="en-IN" sz="1600" dirty="0">
                <a:solidFill>
                  <a:schemeClr val="accent2"/>
                </a:solidFill>
                <a:latin typeface="Roboto"/>
              </a:rPr>
              <a:t>28.  rv1, Random variable 1, nondimensional</a:t>
            </a:r>
          </a:p>
          <a:p>
            <a:r>
              <a:rPr lang="en-IN" sz="1600" dirty="0">
                <a:solidFill>
                  <a:schemeClr val="accent2"/>
                </a:solidFill>
                <a:latin typeface="Roboto"/>
              </a:rPr>
              <a:t>29.  rv2, Random variable 2, nondimensional</a:t>
            </a:r>
          </a:p>
        </p:txBody>
      </p:sp>
    </p:spTree>
    <p:extLst>
      <p:ext uri="{BB962C8B-B14F-4D97-AF65-F5344CB8AC3E}">
        <p14:creationId xmlns:p14="http://schemas.microsoft.com/office/powerpoint/2010/main" val="174867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A20D06B6-12DC-D94C-8A0D-5EBC1BB8D329}"/>
              </a:ext>
            </a:extLst>
          </p:cNvPr>
          <p:cNvSpPr/>
          <p:nvPr/>
        </p:nvSpPr>
        <p:spPr>
          <a:xfrm>
            <a:off x="315749" y="161365"/>
            <a:ext cx="8639991" cy="4770537"/>
          </a:xfrm>
          <a:prstGeom prst="rect">
            <a:avLst/>
          </a:prstGeom>
        </p:spPr>
        <p:txBody>
          <a:bodyPr wrap="square">
            <a:spAutoFit/>
          </a:bodyPr>
          <a:lstStyle/>
          <a:p>
            <a:r>
              <a:rPr lang="en-IN" sz="2800" dirty="0">
                <a:solidFill>
                  <a:schemeClr val="tx1"/>
                </a:solidFill>
                <a:latin typeface="Arial Rounded MT Bold" panose="020F0704030504030204" pitchFamily="34" charset="77"/>
              </a:rPr>
              <a:t>Data Inspection</a:t>
            </a:r>
          </a:p>
          <a:p>
            <a:endParaRPr lang="en-IN" dirty="0">
              <a:solidFill>
                <a:schemeClr val="accent2"/>
              </a:solidFill>
              <a:latin typeface="Apple Braille Pinpoint 8 Dot" pitchFamily="2" charset="0"/>
            </a:endParaRPr>
          </a:p>
          <a:p>
            <a:endParaRPr lang="en-IN" dirty="0">
              <a:solidFill>
                <a:schemeClr val="accent2"/>
              </a:solidFill>
              <a:latin typeface="Roboto"/>
            </a:endParaRPr>
          </a:p>
          <a:p>
            <a:r>
              <a:rPr lang="en-IN" sz="1800" dirty="0">
                <a:latin typeface="Apple Braille Pinpoint 8 Dot" pitchFamily="2" charset="0"/>
              </a:rPr>
              <a:t>From the statistics part of our data we can observe:</a:t>
            </a:r>
          </a:p>
          <a:p>
            <a:pPr marL="285750" indent="-285750">
              <a:buFont typeface="Arial" panose="020B0604020202020204" pitchFamily="34" charset="0"/>
              <a:buChar char="•"/>
            </a:pPr>
            <a:endParaRPr lang="en-IN" sz="1800" dirty="0">
              <a:latin typeface="Apple Braille Pinpoint 8 Dot" pitchFamily="2" charset="0"/>
            </a:endParaRPr>
          </a:p>
          <a:p>
            <a:pPr marL="285750" indent="-285750">
              <a:buFont typeface="Arial" panose="020B0604020202020204" pitchFamily="34" charset="0"/>
              <a:buChar char="•"/>
            </a:pPr>
            <a:r>
              <a:rPr lang="en-IN" sz="1800" dirty="0">
                <a:solidFill>
                  <a:schemeClr val="accent2"/>
                </a:solidFill>
                <a:latin typeface="Apple Braille Pinpoint 8 Dot" pitchFamily="2" charset="0"/>
              </a:rPr>
              <a:t>There are 29 columns and 19735 rows in our dataset.</a:t>
            </a:r>
          </a:p>
          <a:p>
            <a:pPr marL="285750" indent="-285750">
              <a:buFont typeface="Arial" panose="020B0604020202020204" pitchFamily="34" charset="0"/>
              <a:buChar char="•"/>
            </a:pPr>
            <a:r>
              <a:rPr lang="en-IN" sz="1800" dirty="0">
                <a:latin typeface="Apple Braille Pinpoint 8 Dot" pitchFamily="2" charset="0"/>
              </a:rPr>
              <a:t>The maximum energy consumption of the appliance is 1080 watts, while the minimum is 10 watts.</a:t>
            </a:r>
          </a:p>
          <a:p>
            <a:pPr marL="285750" indent="-285750">
              <a:buFont typeface="Arial" panose="020B0604020202020204" pitchFamily="34" charset="0"/>
              <a:buChar char="•"/>
            </a:pPr>
            <a:r>
              <a:rPr lang="en-IN" sz="1800" dirty="0">
                <a:latin typeface="Apple Braille Pinpoint 8 Dot" pitchFamily="2" charset="0"/>
              </a:rPr>
              <a:t>The majority of the data in the light column are 0 values.</a:t>
            </a:r>
          </a:p>
          <a:p>
            <a:pPr marL="285750" indent="-285750">
              <a:buFont typeface="Arial" panose="020B0604020202020204" pitchFamily="34" charset="0"/>
              <a:buChar char="•"/>
            </a:pPr>
            <a:r>
              <a:rPr lang="en-IN" sz="1800" dirty="0">
                <a:latin typeface="Apple Braille Pinpoint 8 Dot" pitchFamily="2" charset="0"/>
              </a:rPr>
              <a:t>The maximum pressure outside the home is 772.3 mm hg.</a:t>
            </a:r>
          </a:p>
          <a:p>
            <a:pPr marL="285750" indent="-285750">
              <a:buFont typeface="Arial" panose="020B0604020202020204" pitchFamily="34" charset="0"/>
              <a:buChar char="•"/>
            </a:pPr>
            <a:r>
              <a:rPr lang="en-IN" sz="1800" dirty="0">
                <a:latin typeface="Apple Braille Pinpoint 8 Dot" pitchFamily="2" charset="0"/>
              </a:rPr>
              <a:t>There are no categorical columns in the dataset other than the date column.</a:t>
            </a:r>
          </a:p>
          <a:p>
            <a:pPr marL="285750" indent="-285750">
              <a:buFont typeface="Arial" panose="020B0604020202020204" pitchFamily="34" charset="0"/>
              <a:buChar char="•"/>
            </a:pPr>
            <a:r>
              <a:rPr lang="en-IN" sz="1800" dirty="0">
                <a:latin typeface="Apple Braille Pinpoint 8 Dot" pitchFamily="2" charset="0"/>
              </a:rPr>
              <a:t>Average temperature outside is about 7.5 degrees. While it ranges from -6 to 28 degrees.</a:t>
            </a:r>
          </a:p>
          <a:p>
            <a:pPr marL="285750" indent="-285750">
              <a:buFont typeface="Arial" panose="020B0604020202020204" pitchFamily="34" charset="0"/>
              <a:buChar char="•"/>
            </a:pPr>
            <a:r>
              <a:rPr lang="en-IN" sz="1800" dirty="0">
                <a:latin typeface="Apple Braille Pinpoint 8 Dot" pitchFamily="2" charset="0"/>
              </a:rPr>
              <a:t>There are no null or missing values.</a:t>
            </a:r>
          </a:p>
          <a:p>
            <a:pPr marL="285750" indent="-285750">
              <a:buFont typeface="Arial" panose="020B0604020202020204" pitchFamily="34" charset="0"/>
              <a:buChar char="•"/>
            </a:pPr>
            <a:r>
              <a:rPr lang="en-IN" sz="1800" dirty="0">
                <a:latin typeface="Apple Braille Pinpoint 8 Dot" pitchFamily="2" charset="0"/>
              </a:rPr>
              <a:t>Outside humidity is higher than inside humidity.</a:t>
            </a:r>
          </a:p>
          <a:p>
            <a:pPr marL="285750" indent="-285750">
              <a:buFont typeface="Arial" panose="020B0604020202020204" pitchFamily="34" charset="0"/>
              <a:buChar char="•"/>
            </a:pPr>
            <a:r>
              <a:rPr lang="en-IN" sz="1800" dirty="0">
                <a:latin typeface="Apple Braille Pinpoint 8 Dot" pitchFamily="2" charset="0"/>
              </a:rPr>
              <a:t>The maximum wind speed is 14 m/s.</a:t>
            </a:r>
            <a:endParaRPr lang="en-IN" dirty="0">
              <a:solidFill>
                <a:schemeClr val="accent2"/>
              </a:solidFill>
              <a:latin typeface="Roboto"/>
            </a:endParaRPr>
          </a:p>
          <a:p>
            <a:endParaRPr lang="en-IN" dirty="0">
              <a:solidFill>
                <a:schemeClr val="accent2"/>
              </a:solidFill>
              <a:latin typeface="Roboto"/>
            </a:endParaRPr>
          </a:p>
        </p:txBody>
      </p:sp>
    </p:spTree>
    <p:extLst>
      <p:ext uri="{BB962C8B-B14F-4D97-AF65-F5344CB8AC3E}">
        <p14:creationId xmlns:p14="http://schemas.microsoft.com/office/powerpoint/2010/main" val="2140773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250647" y="0"/>
            <a:ext cx="9245791" cy="5143500"/>
          </a:xfrm>
          <a:prstGeom prst="rect">
            <a:avLst/>
          </a:prstGeom>
        </p:spPr>
      </p:pic>
      <p:sp>
        <p:nvSpPr>
          <p:cNvPr id="3" name="Rectangle 2">
            <a:extLst>
              <a:ext uri="{FF2B5EF4-FFF2-40B4-BE49-F238E27FC236}">
                <a16:creationId xmlns:a16="http://schemas.microsoft.com/office/drawing/2014/main" id="{CF4742BA-AB89-3946-8FA6-FD6489B56F5E}"/>
              </a:ext>
            </a:extLst>
          </p:cNvPr>
          <p:cNvSpPr/>
          <p:nvPr/>
        </p:nvSpPr>
        <p:spPr>
          <a:xfrm>
            <a:off x="62754" y="216686"/>
            <a:ext cx="6661240" cy="1600438"/>
          </a:xfrm>
          <a:prstGeom prst="rect">
            <a:avLst/>
          </a:prstGeom>
        </p:spPr>
        <p:txBody>
          <a:bodyPr wrap="square">
            <a:spAutoFit/>
          </a:bodyPr>
          <a:lstStyle/>
          <a:p>
            <a:r>
              <a:rPr lang="en-IN" sz="1800" dirty="0">
                <a:solidFill>
                  <a:schemeClr val="tx1"/>
                </a:solidFill>
                <a:latin typeface="Arial Rounded MT Bold" panose="020F0704030504030204" pitchFamily="34" charset="77"/>
              </a:rPr>
              <a:t>Exploratory Data Analysis</a:t>
            </a:r>
          </a:p>
          <a:p>
            <a:endParaRPr lang="en-IN" sz="1800" dirty="0">
              <a:solidFill>
                <a:schemeClr val="tx1"/>
              </a:solidFill>
              <a:latin typeface="Arial Rounded MT Bold" panose="020F0704030504030204" pitchFamily="34" charset="77"/>
            </a:endParaRPr>
          </a:p>
          <a:p>
            <a:r>
              <a:rPr lang="en-IN" sz="1600" dirty="0">
                <a:solidFill>
                  <a:schemeClr val="bg1"/>
                </a:solidFill>
                <a:latin typeface="Arial Rounded MT Bold" panose="020F0704030504030204" pitchFamily="34" charset="77"/>
              </a:rPr>
              <a:t>Checking distribution of target variable</a:t>
            </a:r>
          </a:p>
          <a:p>
            <a:endParaRPr lang="en-IN" sz="1800" dirty="0">
              <a:solidFill>
                <a:schemeClr val="tx1"/>
              </a:solidFill>
              <a:latin typeface="Arial Rounded MT Bold" panose="020F0704030504030204" pitchFamily="34" charset="77"/>
            </a:endParaRPr>
          </a:p>
          <a:p>
            <a:endParaRPr lang="en-IN" dirty="0">
              <a:solidFill>
                <a:schemeClr val="accent2"/>
              </a:solidFill>
              <a:latin typeface="Arial Rounded MT Bold" panose="020F0704030504030204" pitchFamily="34" charset="77"/>
            </a:endParaRPr>
          </a:p>
          <a:p>
            <a:endParaRPr lang="en-IN" dirty="0">
              <a:solidFill>
                <a:schemeClr val="accent2"/>
              </a:solidFill>
              <a:latin typeface="Arial Rounded MT Bold" panose="020F0704030504030204" pitchFamily="34" charset="77"/>
            </a:endParaRPr>
          </a:p>
        </p:txBody>
      </p:sp>
      <p:pic>
        <p:nvPicPr>
          <p:cNvPr id="4" name="Picture 3">
            <a:extLst>
              <a:ext uri="{FF2B5EF4-FFF2-40B4-BE49-F238E27FC236}">
                <a16:creationId xmlns:a16="http://schemas.microsoft.com/office/drawing/2014/main" id="{93C2945D-31AF-504D-9F7A-B36CAEA699C7}"/>
              </a:ext>
            </a:extLst>
          </p:cNvPr>
          <p:cNvPicPr>
            <a:picLocks noChangeAspect="1"/>
          </p:cNvPicPr>
          <p:nvPr/>
        </p:nvPicPr>
        <p:blipFill>
          <a:blip r:embed="rId4"/>
          <a:stretch>
            <a:fillRect/>
          </a:stretch>
        </p:blipFill>
        <p:spPr>
          <a:xfrm>
            <a:off x="152928" y="1228170"/>
            <a:ext cx="7704226" cy="2347459"/>
          </a:xfrm>
          <a:prstGeom prst="rect">
            <a:avLst/>
          </a:prstGeom>
        </p:spPr>
      </p:pic>
      <p:sp>
        <p:nvSpPr>
          <p:cNvPr id="5" name="Rectangle 4">
            <a:extLst>
              <a:ext uri="{FF2B5EF4-FFF2-40B4-BE49-F238E27FC236}">
                <a16:creationId xmlns:a16="http://schemas.microsoft.com/office/drawing/2014/main" id="{E8DDFFD2-7A97-EA44-8928-8ED6C836A4C3}"/>
              </a:ext>
            </a:extLst>
          </p:cNvPr>
          <p:cNvSpPr/>
          <p:nvPr/>
        </p:nvSpPr>
        <p:spPr>
          <a:xfrm>
            <a:off x="62754" y="3570130"/>
            <a:ext cx="7710953" cy="1508105"/>
          </a:xfrm>
          <a:prstGeom prst="rect">
            <a:avLst/>
          </a:prstGeom>
        </p:spPr>
        <p:txBody>
          <a:bodyPr wrap="square">
            <a:spAutoFit/>
          </a:bodyPr>
          <a:lstStyle/>
          <a:p>
            <a:br>
              <a:rPr lang="en-IN" dirty="0">
                <a:solidFill>
                  <a:schemeClr val="accent2"/>
                </a:solidFill>
                <a:latin typeface="Apple Braille Pinpoint 8 Dot" pitchFamily="2" charset="0"/>
              </a:rPr>
            </a:br>
            <a:r>
              <a:rPr lang="en-IN" u="sng" dirty="0">
                <a:solidFill>
                  <a:schemeClr val="accent2"/>
                </a:solidFill>
                <a:latin typeface="Apple Braille Pinpoint 8 Dot" pitchFamily="2" charset="0"/>
              </a:rPr>
              <a:t>Observation:</a:t>
            </a:r>
          </a:p>
          <a:p>
            <a:r>
              <a:rPr lang="en-IN" sz="1600" dirty="0">
                <a:solidFill>
                  <a:schemeClr val="accent2"/>
                </a:solidFill>
                <a:latin typeface="Apple Braille Pinpoint 8 Dot" pitchFamily="2" charset="0"/>
              </a:rPr>
              <a:t>Since our graph is positively skewed, it is moving towards the y axis, and we couldn't get a better visualisation with this type of graph. As a result, it is better to apply a Log, Square Root, or Exponential transformation and check the dependent variable's distribution.</a:t>
            </a:r>
            <a:endParaRPr lang="en-IN" dirty="0">
              <a:solidFill>
                <a:schemeClr val="accent2"/>
              </a:solidFill>
              <a:latin typeface="Apple Braille Pinpoint 8 Dot" pitchFamily="2" charset="0"/>
            </a:endParaRPr>
          </a:p>
        </p:txBody>
      </p:sp>
    </p:spTree>
    <p:extLst>
      <p:ext uri="{BB962C8B-B14F-4D97-AF65-F5344CB8AC3E}">
        <p14:creationId xmlns:p14="http://schemas.microsoft.com/office/powerpoint/2010/main" val="198939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10030878" cy="5642369"/>
          </a:xfrm>
          <a:prstGeom prst="rect">
            <a:avLst/>
          </a:prstGeom>
        </p:spPr>
      </p:pic>
      <p:sp>
        <p:nvSpPr>
          <p:cNvPr id="3" name="Rectangle 2">
            <a:extLst>
              <a:ext uri="{FF2B5EF4-FFF2-40B4-BE49-F238E27FC236}">
                <a16:creationId xmlns:a16="http://schemas.microsoft.com/office/drawing/2014/main" id="{026217FB-EC2F-7C41-AA50-4D9819C433E4}"/>
              </a:ext>
            </a:extLst>
          </p:cNvPr>
          <p:cNvSpPr/>
          <p:nvPr/>
        </p:nvSpPr>
        <p:spPr>
          <a:xfrm>
            <a:off x="233917" y="170122"/>
            <a:ext cx="8791386" cy="707886"/>
          </a:xfrm>
          <a:prstGeom prst="rect">
            <a:avLst/>
          </a:prstGeom>
        </p:spPr>
        <p:txBody>
          <a:bodyPr wrap="square">
            <a:spAutoFit/>
          </a:bodyPr>
          <a:lstStyle/>
          <a:p>
            <a:r>
              <a:rPr lang="en-IN" sz="2000" dirty="0">
                <a:solidFill>
                  <a:schemeClr val="tx1"/>
                </a:solidFill>
                <a:latin typeface="Arial Rounded MT Bold" panose="020F0704030504030204" pitchFamily="34" charset="77"/>
              </a:rPr>
              <a:t>To check the distribution using Log transformation method on dependent variable</a:t>
            </a:r>
          </a:p>
        </p:txBody>
      </p:sp>
      <p:pic>
        <p:nvPicPr>
          <p:cNvPr id="4" name="Picture 3">
            <a:extLst>
              <a:ext uri="{FF2B5EF4-FFF2-40B4-BE49-F238E27FC236}">
                <a16:creationId xmlns:a16="http://schemas.microsoft.com/office/drawing/2014/main" id="{FF962D54-CD90-8048-BCE5-420FFFEFE223}"/>
              </a:ext>
            </a:extLst>
          </p:cNvPr>
          <p:cNvPicPr>
            <a:picLocks noChangeAspect="1"/>
          </p:cNvPicPr>
          <p:nvPr/>
        </p:nvPicPr>
        <p:blipFill>
          <a:blip r:embed="rId4"/>
          <a:stretch>
            <a:fillRect/>
          </a:stretch>
        </p:blipFill>
        <p:spPr>
          <a:xfrm>
            <a:off x="118697" y="1217386"/>
            <a:ext cx="7915835" cy="2976284"/>
          </a:xfrm>
          <a:prstGeom prst="rect">
            <a:avLst/>
          </a:prstGeom>
        </p:spPr>
      </p:pic>
      <p:sp>
        <p:nvSpPr>
          <p:cNvPr id="5" name="Rectangle 4">
            <a:extLst>
              <a:ext uri="{FF2B5EF4-FFF2-40B4-BE49-F238E27FC236}">
                <a16:creationId xmlns:a16="http://schemas.microsoft.com/office/drawing/2014/main" id="{169F7AFA-53A1-F74F-9D93-594ADD33A9B7}"/>
              </a:ext>
            </a:extLst>
          </p:cNvPr>
          <p:cNvSpPr/>
          <p:nvPr/>
        </p:nvSpPr>
        <p:spPr>
          <a:xfrm>
            <a:off x="435935" y="4449374"/>
            <a:ext cx="8006316" cy="707886"/>
          </a:xfrm>
          <a:prstGeom prst="rect">
            <a:avLst/>
          </a:prstGeom>
        </p:spPr>
        <p:txBody>
          <a:bodyPr wrap="square">
            <a:spAutoFit/>
          </a:bodyPr>
          <a:lstStyle/>
          <a:p>
            <a:r>
              <a:rPr lang="en-IN" sz="2000" u="sng" dirty="0">
                <a:solidFill>
                  <a:schemeClr val="accent2"/>
                </a:solidFill>
                <a:latin typeface="Apple Braille Pinpoint 8 Dot" pitchFamily="2" charset="0"/>
              </a:rPr>
              <a:t>Observation:</a:t>
            </a:r>
          </a:p>
          <a:p>
            <a:r>
              <a:rPr lang="en-IN" sz="2000" dirty="0">
                <a:solidFill>
                  <a:schemeClr val="accent2"/>
                </a:solidFill>
                <a:latin typeface="Apple Braille Pinpoint 8 Dot" pitchFamily="2" charset="0"/>
              </a:rPr>
              <a:t>It almost has a normal distribution after the log10 transformation.</a:t>
            </a:r>
          </a:p>
        </p:txBody>
      </p:sp>
    </p:spTree>
    <p:extLst>
      <p:ext uri="{BB962C8B-B14F-4D97-AF65-F5344CB8AC3E}">
        <p14:creationId xmlns:p14="http://schemas.microsoft.com/office/powerpoint/2010/main" val="1915885750"/>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TotalTime>
  <Words>2190</Words>
  <Application>Microsoft Office PowerPoint</Application>
  <PresentationFormat>On-screen Show (16:9)</PresentationFormat>
  <Paragraphs>218</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Montserrat</vt:lpstr>
      <vt:lpstr>Bangla Sangam MN</vt:lpstr>
      <vt:lpstr>Roboto</vt:lpstr>
      <vt:lpstr>Arial</vt:lpstr>
      <vt:lpstr>Arial Rounded MT Bold</vt:lpstr>
      <vt:lpstr>Apple Braille Pinpoint 8 Dot</vt:lpstr>
      <vt:lpstr>Times New Roman</vt:lpstr>
      <vt:lpstr>Simple Light</vt:lpstr>
      <vt:lpstr>                                      Capstone Project - 2 Appliances Energy Prediction  Team Members Deepak Kumar Gautam Bindu Kovvada Manoj Patil M Gulzar Saksham Tripathi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- 2 Appliances Energy Prediction  Team Members Bindu Kovvada Manoj Patil M Saksham Tripathi Gulzar Khan   Deepak Kumar Gautam   </dc:title>
  <cp:lastModifiedBy>RooDee</cp:lastModifiedBy>
  <cp:revision>35</cp:revision>
  <dcterms:modified xsi:type="dcterms:W3CDTF">2022-06-26T11:59:12Z</dcterms:modified>
</cp:coreProperties>
</file>